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377" r:id="rId2"/>
    <p:sldId id="257" r:id="rId3"/>
    <p:sldId id="490" r:id="rId4"/>
    <p:sldId id="491" r:id="rId5"/>
    <p:sldId id="498" r:id="rId6"/>
    <p:sldId id="501" r:id="rId7"/>
    <p:sldId id="499" r:id="rId8"/>
    <p:sldId id="502" r:id="rId9"/>
    <p:sldId id="500" r:id="rId10"/>
    <p:sldId id="503" r:id="rId11"/>
    <p:sldId id="504" r:id="rId12"/>
    <p:sldId id="506" r:id="rId13"/>
    <p:sldId id="507" r:id="rId14"/>
    <p:sldId id="512" r:id="rId15"/>
    <p:sldId id="508" r:id="rId16"/>
    <p:sldId id="509" r:id="rId17"/>
    <p:sldId id="510" r:id="rId18"/>
    <p:sldId id="513" r:id="rId19"/>
    <p:sldId id="515" r:id="rId20"/>
    <p:sldId id="511" r:id="rId21"/>
    <p:sldId id="492" r:id="rId22"/>
    <p:sldId id="516" r:id="rId23"/>
    <p:sldId id="517" r:id="rId24"/>
    <p:sldId id="514" r:id="rId25"/>
    <p:sldId id="518" r:id="rId26"/>
    <p:sldId id="493" r:id="rId27"/>
    <p:sldId id="519" r:id="rId28"/>
    <p:sldId id="520" r:id="rId29"/>
    <p:sldId id="521" r:id="rId30"/>
    <p:sldId id="523" r:id="rId31"/>
    <p:sldId id="522" r:id="rId32"/>
    <p:sldId id="525" r:id="rId33"/>
    <p:sldId id="526" r:id="rId34"/>
    <p:sldId id="527" r:id="rId35"/>
    <p:sldId id="528" r:id="rId36"/>
    <p:sldId id="534" r:id="rId37"/>
    <p:sldId id="535" r:id="rId38"/>
    <p:sldId id="554" r:id="rId39"/>
    <p:sldId id="530" r:id="rId40"/>
    <p:sldId id="531" r:id="rId41"/>
    <p:sldId id="536" r:id="rId42"/>
    <p:sldId id="532" r:id="rId43"/>
    <p:sldId id="538" r:id="rId44"/>
    <p:sldId id="539" r:id="rId45"/>
    <p:sldId id="540" r:id="rId46"/>
    <p:sldId id="541" r:id="rId47"/>
    <p:sldId id="542" r:id="rId48"/>
    <p:sldId id="555" r:id="rId49"/>
    <p:sldId id="556" r:id="rId50"/>
    <p:sldId id="557" r:id="rId51"/>
    <p:sldId id="563" r:id="rId52"/>
    <p:sldId id="549" r:id="rId53"/>
    <p:sldId id="547" r:id="rId54"/>
    <p:sldId id="544" r:id="rId55"/>
    <p:sldId id="573" r:id="rId56"/>
    <p:sldId id="574" r:id="rId57"/>
    <p:sldId id="575" r:id="rId58"/>
    <p:sldId id="576" r:id="rId59"/>
    <p:sldId id="545" r:id="rId60"/>
    <p:sldId id="546" r:id="rId61"/>
    <p:sldId id="548" r:id="rId62"/>
    <p:sldId id="577" r:id="rId63"/>
    <p:sldId id="578" r:id="rId64"/>
    <p:sldId id="579" r:id="rId65"/>
    <p:sldId id="580" r:id="rId66"/>
    <p:sldId id="560" r:id="rId67"/>
    <p:sldId id="562" r:id="rId68"/>
    <p:sldId id="564" r:id="rId69"/>
    <p:sldId id="581" r:id="rId70"/>
    <p:sldId id="566" r:id="rId71"/>
    <p:sldId id="568" r:id="rId72"/>
    <p:sldId id="567" r:id="rId73"/>
    <p:sldId id="582" r:id="rId74"/>
    <p:sldId id="584" r:id="rId75"/>
    <p:sldId id="583" r:id="rId76"/>
    <p:sldId id="586" r:id="rId77"/>
    <p:sldId id="570" r:id="rId78"/>
    <p:sldId id="569" r:id="rId79"/>
    <p:sldId id="587" r:id="rId80"/>
    <p:sldId id="590" r:id="rId81"/>
    <p:sldId id="588" r:id="rId82"/>
    <p:sldId id="591" r:id="rId83"/>
    <p:sldId id="537" r:id="rId84"/>
    <p:sldId id="589" r:id="rId85"/>
    <p:sldId id="495" r:id="rId86"/>
    <p:sldId id="496" r:id="rId87"/>
    <p:sldId id="571" r:id="rId88"/>
    <p:sldId id="550" r:id="rId89"/>
    <p:sldId id="551" r:id="rId90"/>
    <p:sldId id="552" r:id="rId91"/>
    <p:sldId id="497" r:id="rId92"/>
    <p:sldId id="346" r:id="rId93"/>
    <p:sldId id="489" r:id="rId94"/>
    <p:sldId id="524" r:id="rId95"/>
    <p:sldId id="572" r:id="rId96"/>
    <p:sldId id="494"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 id="490"/>
          </p14:sldIdLst>
        </p14:section>
        <p14:section name="I.1. Evaluating embeddings" id="{9EC0A8BC-0C90-4E17-9A83-88D253AC86F8}">
          <p14:sldIdLst>
            <p14:sldId id="491"/>
            <p14:sldId id="498"/>
            <p14:sldId id="501"/>
            <p14:sldId id="499"/>
            <p14:sldId id="502"/>
            <p14:sldId id="500"/>
            <p14:sldId id="503"/>
            <p14:sldId id="504"/>
            <p14:sldId id="506"/>
            <p14:sldId id="507"/>
            <p14:sldId id="512"/>
            <p14:sldId id="508"/>
            <p14:sldId id="509"/>
            <p14:sldId id="510"/>
            <p14:sldId id="513"/>
            <p14:sldId id="515"/>
            <p14:sldId id="511"/>
          </p14:sldIdLst>
        </p14:section>
        <p14:section name="I.2. Word Embedding biases and their risks" id="{DF0BC02B-DD3C-43AA-9EA4-BF1F6C3FE6B8}">
          <p14:sldIdLst>
            <p14:sldId id="492"/>
            <p14:sldId id="516"/>
            <p14:sldId id="517"/>
            <p14:sldId id="514"/>
          </p14:sldIdLst>
        </p14:section>
        <p14:section name="I.3. Seq2Seq Models" id="{81E88BF7-834D-4ADC-9B1D-C4103454D496}">
          <p14:sldIdLst>
            <p14:sldId id="518"/>
            <p14:sldId id="493"/>
            <p14:sldId id="519"/>
            <p14:sldId id="520"/>
            <p14:sldId id="521"/>
            <p14:sldId id="523"/>
            <p14:sldId id="522"/>
            <p14:sldId id="525"/>
            <p14:sldId id="526"/>
            <p14:sldId id="527"/>
            <p14:sldId id="528"/>
          </p14:sldIdLst>
        </p14:section>
        <p14:section name="II.1. Attention in Neural Networks" id="{5667F1E7-BDBC-4C2A-9A6F-210563991C98}">
          <p14:sldIdLst>
            <p14:sldId id="534"/>
            <p14:sldId id="535"/>
            <p14:sldId id="554"/>
            <p14:sldId id="530"/>
          </p14:sldIdLst>
        </p14:section>
        <p14:section name="II.2. The attention layer" id="{57D361E6-8AC2-4154-B849-E5BD335FC2F3}">
          <p14:sldIdLst>
            <p14:sldId id="531"/>
            <p14:sldId id="536"/>
            <p14:sldId id="532"/>
            <p14:sldId id="538"/>
            <p14:sldId id="539"/>
            <p14:sldId id="540"/>
            <p14:sldId id="541"/>
            <p14:sldId id="542"/>
            <p14:sldId id="555"/>
            <p14:sldId id="556"/>
            <p14:sldId id="557"/>
            <p14:sldId id="563"/>
            <p14:sldId id="549"/>
            <p14:sldId id="547"/>
            <p14:sldId id="544"/>
            <p14:sldId id="573"/>
            <p14:sldId id="574"/>
            <p14:sldId id="575"/>
            <p14:sldId id="576"/>
            <p14:sldId id="545"/>
            <p14:sldId id="546"/>
            <p14:sldId id="548"/>
            <p14:sldId id="577"/>
            <p14:sldId id="578"/>
            <p14:sldId id="579"/>
            <p14:sldId id="580"/>
            <p14:sldId id="560"/>
            <p14:sldId id="562"/>
            <p14:sldId id="564"/>
            <p14:sldId id="581"/>
            <p14:sldId id="566"/>
            <p14:sldId id="568"/>
            <p14:sldId id="567"/>
            <p14:sldId id="582"/>
            <p14:sldId id="584"/>
            <p14:sldId id="583"/>
            <p14:sldId id="586"/>
            <p14:sldId id="570"/>
            <p14:sldId id="569"/>
            <p14:sldId id="587"/>
            <p14:sldId id="590"/>
            <p14:sldId id="588"/>
            <p14:sldId id="591"/>
            <p14:sldId id="537"/>
            <p14:sldId id="589"/>
          </p14:sldIdLst>
        </p14:section>
        <p14:section name="II.2. Uses for Attention in CNNs/GCNs" id="{B3FC2072-FA22-4307-94E3-6B43766F9F60}">
          <p14:sldIdLst>
            <p14:sldId id="495"/>
            <p14:sldId id="496"/>
            <p14:sldId id="571"/>
            <p14:sldId id="550"/>
            <p14:sldId id="551"/>
            <p14:sldId id="552"/>
          </p14:sldIdLst>
        </p14:section>
        <p14:section name="Conclusion" id="{09807B6E-2B76-45C8-B103-96D5021B68A6}">
          <p14:sldIdLst>
            <p14:sldId id="497"/>
            <p14:sldId id="346"/>
          </p14:sldIdLst>
        </p14:section>
        <p14:section name="References and watchlist" id="{217B8593-1CA5-408D-B198-A5E6ACAB5948}">
          <p14:sldIdLst>
            <p14:sldId id="489"/>
            <p14:sldId id="524"/>
            <p14:sldId id="572"/>
            <p14:sldId id="49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15/09/2022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39</a:t>
            </a:fld>
            <a:endParaRPr lang="en-GB"/>
          </a:p>
        </p:txBody>
      </p:sp>
    </p:spTree>
    <p:extLst>
      <p:ext uri="{BB962C8B-B14F-4D97-AF65-F5344CB8AC3E}">
        <p14:creationId xmlns:p14="http://schemas.microsoft.com/office/powerpoint/2010/main" val="1830754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87</a:t>
            </a:fld>
            <a:endParaRPr lang="en-GB"/>
          </a:p>
        </p:txBody>
      </p:sp>
    </p:spTree>
    <p:extLst>
      <p:ext uri="{BB962C8B-B14F-4D97-AF65-F5344CB8AC3E}">
        <p14:creationId xmlns:p14="http://schemas.microsoft.com/office/powerpoint/2010/main" val="1252653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15/09/2022</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15/09/2022</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hyperlink" Target="https://fasttext.cc/docs/en/unsupervised-tutorial.html" TargetMode="External"/><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fasttext.cc/docs/en/unsupervised-tutorial.html"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hyperlink" Target="https://www.kaggle.com/sarthakvajpayee/attention-mechanism-japanese-english/notebook"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pytorch.org/docs/stable/generated/torch.nn.Transformer.html" TargetMode="Externa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hyperlink" Target="https://pypi.org/project/bert-embedding/" TargetMode="Externa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607.06520" TargetMode="External"/><Relationship Id="rId2" Type="http://schemas.openxmlformats.org/officeDocument/2006/relationships/hyperlink" Target="https://www.aclweb.org/anthology/D15-1036/" TargetMode="External"/><Relationship Id="rId1" Type="http://schemas.openxmlformats.org/officeDocument/2006/relationships/slideLayout" Target="../slideLayouts/slideLayout2.xml"/><Relationship Id="rId4" Type="http://schemas.openxmlformats.org/officeDocument/2006/relationships/hyperlink" Target="https://arxiv.org/abs/1706.03762"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arxiv.org/abs/2103.03404" TargetMode="External"/><Relationship Id="rId2" Type="http://schemas.openxmlformats.org/officeDocument/2006/relationships/hyperlink" Target="https://arxiv.org/abs/1810.04805" TargetMode="External"/><Relationship Id="rId1" Type="http://schemas.openxmlformats.org/officeDocument/2006/relationships/slideLayout" Target="../slideLayouts/slideLayout2.xml"/><Relationship Id="rId4" Type="http://schemas.openxmlformats.org/officeDocument/2006/relationships/hyperlink" Target="https://arxiv.org/abs/2102.08602"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www.vox.com/2019/4/13/18309418/open-ai-dota-triumph-og" TargetMode="External"/><Relationship Id="rId2" Type="http://schemas.openxmlformats.org/officeDocument/2006/relationships/hyperlink" Target="https://arxiv.org/abs/1912.06680" TargetMode="External"/><Relationship Id="rId1" Type="http://schemas.openxmlformats.org/officeDocument/2006/relationships/slideLayout" Target="../slideLayouts/slideLayout2.xml"/><Relationship Id="rId6" Type="http://schemas.openxmlformats.org/officeDocument/2006/relationships/hyperlink" Target="https://www.technologyreview.com/2020/07/20/1005454/openai-machine-learning-language-generator-gpt-3-nlp/" TargetMode="External"/><Relationship Id="rId5" Type="http://schemas.openxmlformats.org/officeDocument/2006/relationships/hyperlink" Target="https://www.vox.com/future-perfect/21355768/gpt-3-ai-openai-turing-test-language" TargetMode="External"/><Relationship Id="rId4" Type="http://schemas.openxmlformats.org/officeDocument/2006/relationships/hyperlink" Target="https://arxiv.org/abs/2005.14165" TargetMode="External"/></Relationships>
</file>

<file path=ppt/slides/_rels/slide96.xml.rels><?xml version="1.0" encoding="UTF-8" standalone="yes"?>
<Relationships xmlns="http://schemas.openxmlformats.org/package/2006/relationships"><Relationship Id="rId3" Type="http://schemas.openxmlformats.org/officeDocument/2006/relationships/hyperlink" Target="https://www.microsoft.com/en-us/research/people/toschnab" TargetMode="External"/><Relationship Id="rId2" Type="http://schemas.openxmlformats.org/officeDocument/2006/relationships/hyperlink" Target="https://scholar.google.com/citations?user=o_i419UAAAAJ&amp;hl=en" TargetMode="External"/><Relationship Id="rId1" Type="http://schemas.openxmlformats.org/officeDocument/2006/relationships/slideLayout" Target="../slideLayouts/slideLayout2.xml"/><Relationship Id="rId6" Type="http://schemas.openxmlformats.org/officeDocument/2006/relationships/hyperlink" Target="https://research.google/people/106320/" TargetMode="External"/><Relationship Id="rId5" Type="http://schemas.openxmlformats.org/officeDocument/2006/relationships/hyperlink" Target="https://scholar.google.com/citations?user=oR9sCGYAAAAJ&amp;hl=en" TargetMode="External"/><Relationship Id="rId4" Type="http://schemas.openxmlformats.org/officeDocument/2006/relationships/hyperlink" Target="https://scholar.google.com/citations?user=3rF9gtAAAAAJ&amp;hl=e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W9-S3 Word Embedding Biases, Word Embedding Evaluation and Attention</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 </a:t>
            </a:r>
            <a:r>
              <a:rPr lang="en-US" dirty="0" err="1"/>
              <a:t>Berrak</a:t>
            </a:r>
            <a:r>
              <a:rPr lang="en-US" dirty="0"/>
              <a:t> </a:t>
            </a:r>
            <a:r>
              <a:rPr lang="en-US" dirty="0" err="1"/>
              <a:t>Sisman</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lstStyle/>
          <a:p>
            <a:pPr marL="0" indent="0">
              <a:buNone/>
            </a:pPr>
            <a:r>
              <a:rPr lang="en-US" b="1" dirty="0"/>
              <a:t>Method #2 (Intrinsic Evaluation): </a:t>
            </a:r>
          </a:p>
          <a:p>
            <a:pPr marL="0" indent="0">
              <a:buNone/>
            </a:pPr>
            <a:r>
              <a:rPr lang="en-US" dirty="0"/>
              <a:t>Methods of </a:t>
            </a:r>
            <a:r>
              <a:rPr lang="en-US" b="1" dirty="0"/>
              <a:t>intrinsic</a:t>
            </a:r>
            <a:r>
              <a:rPr lang="en-US" dirty="0"/>
              <a:t> </a:t>
            </a:r>
            <a:r>
              <a:rPr lang="en-US" b="1" dirty="0"/>
              <a:t>evaluation</a:t>
            </a:r>
            <a:r>
              <a:rPr lang="en-US" dirty="0"/>
              <a:t> are experiments in which word embeddings are compared with human judgments on words relations.</a:t>
            </a:r>
          </a:p>
          <a:p>
            <a:pPr marL="0" indent="0">
              <a:buNone/>
            </a:pPr>
            <a:endParaRPr lang="en-US" dirty="0"/>
          </a:p>
          <a:p>
            <a:pPr marL="0" indent="0">
              <a:buNone/>
            </a:pPr>
            <a:r>
              <a:rPr lang="en-US" dirty="0"/>
              <a:t>Typically, we will rely on </a:t>
            </a:r>
            <a:r>
              <a:rPr lang="en-US" b="1" dirty="0"/>
              <a:t>a human expert to judge</a:t>
            </a:r>
            <a:r>
              <a:rPr lang="en-US" dirty="0"/>
              <a:t> whether the word embedding is good or not.</a:t>
            </a:r>
          </a:p>
        </p:txBody>
      </p:sp>
    </p:spTree>
    <p:extLst>
      <p:ext uri="{BB962C8B-B14F-4D97-AF65-F5344CB8AC3E}">
        <p14:creationId xmlns:p14="http://schemas.microsoft.com/office/powerpoint/2010/main" val="3750189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cosine</a:t>
                </a:r>
                <a:r>
                  <a:rPr lang="en-US" b="1" dirty="0"/>
                  <a:t> </a:t>
                </a:r>
                <a:r>
                  <a:rPr lang="en-US" b="1" dirty="0">
                    <a:solidFill>
                      <a:srgbClr val="00B050"/>
                    </a:solidFill>
                  </a:rPr>
                  <a:t>angle</a:t>
                </a:r>
                <a:r>
                  <a:rPr lang="en-US" b="1" dirty="0"/>
                  <a:t> between two vectors):</a:t>
                </a:r>
              </a:p>
              <a:p>
                <a:pPr marL="0" indent="0">
                  <a:buNone/>
                </a:pPr>
                <a:r>
                  <a:rPr lang="en-US" dirty="0"/>
                  <a:t>Researchers have tried to come up with an </a:t>
                </a:r>
                <a:r>
                  <a:rPr lang="en-US" b="1" dirty="0"/>
                  <a:t>“objective” metric </a:t>
                </a:r>
                <a:r>
                  <a:rPr lang="en-US" dirty="0"/>
                  <a:t>to compute the </a:t>
                </a:r>
                <a:r>
                  <a:rPr lang="en-US" b="1" dirty="0"/>
                  <a:t>similarity</a:t>
                </a:r>
                <a:r>
                  <a:rPr lang="en-US" dirty="0"/>
                  <a:t> between two word embeddings vectors.</a:t>
                </a:r>
                <a:endParaRPr lang="en-US" b="1" dirty="0"/>
              </a:p>
              <a:p>
                <a:pPr marL="0" indent="0">
                  <a:buNone/>
                </a:pPr>
                <a:endParaRPr lang="en-US" dirty="0"/>
              </a:p>
              <a:p>
                <a:pPr marL="0" indent="0">
                  <a:buNone/>
                </a:pPr>
                <a:r>
                  <a:rPr lang="en-US" dirty="0"/>
                  <a:t>For two vectors </a:t>
                </a:r>
                <a14:m>
                  <m:oMath xmlns:m="http://schemas.openxmlformats.org/officeDocument/2006/math">
                    <m:r>
                      <a:rPr lang="en-US" i="1" dirty="0">
                        <a:latin typeface="Cambria Math" panose="02040503050406030204" pitchFamily="18" charset="0"/>
                      </a:rPr>
                      <m:t>𝑢</m:t>
                    </m:r>
                  </m:oMath>
                </a14:m>
                <a:r>
                  <a:rPr lang="en-US" dirty="0"/>
                  <a:t>, </a:t>
                </a:r>
                <a14:m>
                  <m:oMath xmlns:m="http://schemas.openxmlformats.org/officeDocument/2006/math">
                    <m:r>
                      <a:rPr lang="en-US" i="1" dirty="0">
                        <a:latin typeface="Cambria Math" panose="02040503050406030204" pitchFamily="18" charset="0"/>
                      </a:rPr>
                      <m:t>𝑣</m:t>
                    </m:r>
                  </m:oMath>
                </a14:m>
                <a:r>
                  <a:rPr lang="en-US" dirty="0"/>
                  <a:t>, we define the </a:t>
                </a:r>
                <a:r>
                  <a:rPr lang="en-US" b="1" dirty="0">
                    <a:solidFill>
                      <a:srgbClr val="00B050"/>
                    </a:solidFill>
                  </a:rPr>
                  <a:t>cosine</a:t>
                </a:r>
                <a:r>
                  <a:rPr lang="en-US" dirty="0">
                    <a:solidFill>
                      <a:srgbClr val="00B050"/>
                    </a:solidFill>
                  </a:rPr>
                  <a:t> </a:t>
                </a:r>
                <a:r>
                  <a:rPr lang="en-US" b="1" dirty="0">
                    <a:solidFill>
                      <a:srgbClr val="00B050"/>
                    </a:solidFill>
                  </a:rPr>
                  <a:t>angle</a:t>
                </a:r>
                <a:r>
                  <a:rPr lang="en-US" dirty="0">
                    <a:solidFill>
                      <a:srgbClr val="00B050"/>
                    </a:solidFill>
                  </a:rPr>
                  <a:t> </a:t>
                </a:r>
                <a:r>
                  <a:rPr lang="en-US" dirty="0"/>
                  <a:t>between both vectors as:</a:t>
                </a:r>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r>
                            <m:rPr>
                              <m:sty m:val="p"/>
                            </m:rPr>
                            <a:rPr lang="en-US">
                              <a:latin typeface="Cambria Math" panose="02040503050406030204" pitchFamily="18" charset="0"/>
                            </a:rPr>
                            <m:t>cos</m:t>
                          </m:r>
                        </m:fName>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 </m:t>
                              </m:r>
                              <m:r>
                                <a:rPr lang="en-US" i="1">
                                  <a:latin typeface="Cambria Math" panose="02040503050406030204" pitchFamily="18" charset="0"/>
                                </a:rPr>
                                <m:t>𝑣</m:t>
                              </m:r>
                            </m:e>
                          </m:d>
                        </m:e>
                      </m:func>
                      <m:r>
                        <a:rPr lang="en-US" i="1">
                          <a:latin typeface="Cambria Math" panose="02040503050406030204" pitchFamily="18" charset="0"/>
                        </a:rPr>
                        <m:t>=</m:t>
                      </m:r>
                      <m:f>
                        <m:fPr>
                          <m:ctrlPr>
                            <a:rPr lang="en-US" i="1">
                              <a:latin typeface="Cambria Math" panose="02040503050406030204" pitchFamily="18" charset="0"/>
                            </a:rPr>
                          </m:ctrlPr>
                        </m:fPr>
                        <m:num>
                          <m:d>
                            <m:dPr>
                              <m:begChr m:val="⟨"/>
                              <m:endChr m:val="⟩"/>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r>
                                <a:rPr lang="en-US" i="1">
                                  <a:latin typeface="Cambria Math" panose="02040503050406030204" pitchFamily="18" charset="0"/>
                                </a:rPr>
                                <m:t>𝑣</m:t>
                              </m:r>
                            </m:e>
                          </m:d>
                        </m:num>
                        <m:den>
                          <m:d>
                            <m:dPr>
                              <m:begChr m:val="‖"/>
                              <m:endChr m:val="‖"/>
                              <m:ctrlPr>
                                <a:rPr lang="en-US" i="1">
                                  <a:latin typeface="Cambria Math" panose="02040503050406030204" pitchFamily="18" charset="0"/>
                                </a:rPr>
                              </m:ctrlPr>
                            </m:dPr>
                            <m:e>
                              <m:r>
                                <a:rPr lang="en-US" i="1">
                                  <a:latin typeface="Cambria Math" panose="02040503050406030204" pitchFamily="18" charset="0"/>
                                </a:rPr>
                                <m:t>𝑢</m:t>
                              </m:r>
                            </m:e>
                          </m:d>
                          <m:d>
                            <m:dPr>
                              <m:begChr m:val="‖"/>
                              <m:endChr m:val="‖"/>
                              <m:ctrlPr>
                                <a:rPr lang="en-US" i="1">
                                  <a:latin typeface="Cambria Math" panose="02040503050406030204" pitchFamily="18" charset="0"/>
                                </a:rPr>
                              </m:ctrlPr>
                            </m:dPr>
                            <m:e>
                              <m:r>
                                <a:rPr lang="en-US" i="1">
                                  <a:latin typeface="Cambria Math" panose="02040503050406030204" pitchFamily="18" charset="0"/>
                                </a:rPr>
                                <m:t>𝑣</m:t>
                              </m:r>
                            </m:e>
                          </m:d>
                        </m:den>
                      </m:f>
                    </m:oMath>
                  </m:oMathPara>
                </a14:m>
                <a:endParaRPr lang="en-GB"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76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44B809-7EF6-4B19-934F-990D3CDA14EF}"/>
                  </a:ext>
                </a:extLst>
              </p:cNvPr>
              <p:cNvSpPr>
                <a:spLocks noGrp="1"/>
              </p:cNvSpPr>
              <p:nvPr>
                <p:ph sz="half" idx="2"/>
              </p:nvPr>
            </p:nvSpPr>
            <p:spPr>
              <a:xfrm>
                <a:off x="6172200" y="1825624"/>
                <a:ext cx="6019800" cy="5032375"/>
              </a:xfrm>
            </p:spPr>
            <p:txBody>
              <a:bodyPr>
                <a:normAutofit lnSpcReduction="10000"/>
              </a:bodyPr>
              <a:lstStyle/>
              <a:p>
                <a:pPr marL="0" indent="0">
                  <a:buNone/>
                </a:pPr>
                <a:r>
                  <a:rPr lang="en-US" dirty="0"/>
                  <a:t>The cosine angle formula verifies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cos</m:t>
                          </m:r>
                        </m:fName>
                        <m:e>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d>
                        </m:e>
                      </m:func>
                      <m:r>
                        <a:rPr lang="en-US" b="0" i="1" dirty="0" smtClean="0">
                          <a:latin typeface="Cambria Math" panose="02040503050406030204" pitchFamily="18" charset="0"/>
                        </a:rPr>
                        <m:t>= </m:t>
                      </m:r>
                      <m:d>
                        <m:dPr>
                          <m:begChr m:val="{"/>
                          <m:endChr m:val=""/>
                          <m:ctrlPr>
                            <a:rPr lang="en-US" b="0" i="1" dirty="0" smtClean="0">
                              <a:latin typeface="Cambria Math" panose="02040503050406030204" pitchFamily="18" charset="0"/>
                            </a:rPr>
                          </m:ctrlPr>
                        </m:dPr>
                        <m:e>
                          <m:m>
                            <m:mPr>
                              <m:mcs>
                                <m:mc>
                                  <m:mcPr>
                                    <m:count m:val="2"/>
                                    <m:mcJc m:val="center"/>
                                  </m:mcPr>
                                </m:mc>
                              </m:mcs>
                              <m:ctrlPr>
                                <a:rPr lang="en-US" b="0" i="1" dirty="0" smtClean="0">
                                  <a:latin typeface="Cambria Math" panose="02040503050406030204" pitchFamily="18" charset="0"/>
                                </a:rPr>
                              </m:ctrlPr>
                            </m:mPr>
                            <m:mr>
                              <m:e>
                                <m:r>
                                  <m:rPr>
                                    <m:brk m:alnAt="7"/>
                                  </m:rP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−1</m:t>
                                </m:r>
                              </m:e>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m:t>
                                </m:r>
                                <m:r>
                                  <a:rPr lang="en-US" b="0" i="1" dirty="0" smtClean="0">
                                    <a:latin typeface="Cambria Math" panose="02040503050406030204" pitchFamily="18" charset="0"/>
                                  </a:rPr>
                                  <m:t>𝑣</m:t>
                                </m:r>
                              </m:e>
                            </m:mr>
                            <m:mr>
                              <m:e>
                                <m:r>
                                  <a:rPr lang="en-US" b="0" i="1" dirty="0" smtClean="0">
                                    <a:latin typeface="Cambria Math" panose="02040503050406030204" pitchFamily="18" charset="0"/>
                                  </a:rPr>
                                  <m:t>0</m:t>
                                </m:r>
                              </m:e>
                              <m:e>
                                <m:eqArr>
                                  <m:eqArrPr>
                                    <m:ctrlPr>
                                      <a:rPr lang="en-US" b="0" i="1" dirty="0" smtClean="0">
                                        <a:latin typeface="Cambria Math" panose="02040503050406030204" pitchFamily="18" charset="0"/>
                                      </a:rPr>
                                    </m:ctrlPr>
                                  </m:eqArrPr>
                                  <m:e>
                                    <m:r>
                                      <a:rPr lang="en-US" b="0" i="1" dirty="0" smtClean="0">
                                        <a:latin typeface="Cambria Math" panose="02040503050406030204" pitchFamily="18" charset="0"/>
                                      </a:rPr>
                                      <m:t>𝑖𝑓</m:t>
                                    </m:r>
                                    <m:r>
                                      <a:rPr lang="en-US" b="0" i="1" dirty="0" smtClean="0">
                                        <a:latin typeface="Cambria Math" panose="02040503050406030204" pitchFamily="18" charset="0"/>
                                      </a:rPr>
                                      <m:t> </m:t>
                                    </m:r>
                                    <m:r>
                                      <a:rPr lang="en-US" b="0" i="1" dirty="0" smtClean="0">
                                        <a:latin typeface="Cambria Math" panose="02040503050406030204" pitchFamily="18" charset="0"/>
                                      </a:rPr>
                                      <m:t>𝑢</m:t>
                                    </m:r>
                                    <m:r>
                                      <a:rPr lang="en-US" b="0" i="1" dirty="0" smtClean="0">
                                        <a:latin typeface="Cambria Math" panose="02040503050406030204" pitchFamily="18" charset="0"/>
                                      </a:rPr>
                                      <m:t> </m:t>
                                    </m:r>
                                    <m:r>
                                      <a:rPr lang="en-US" b="0" i="1" dirty="0" smtClean="0">
                                        <a:latin typeface="Cambria Math" panose="02040503050406030204" pitchFamily="18" charset="0"/>
                                      </a:rPr>
                                      <m:t>𝑎𝑛𝑑</m:t>
                                    </m:r>
                                    <m:r>
                                      <a:rPr lang="en-US" b="0" i="1" dirty="0" smtClean="0">
                                        <a:latin typeface="Cambria Math" panose="02040503050406030204" pitchFamily="18" charset="0"/>
                                      </a:rPr>
                                      <m:t> </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𝑎𝑟𝑒</m:t>
                                    </m:r>
                                  </m:e>
                                  <m:e>
                                    <m:r>
                                      <a:rPr lang="en-US" b="0" i="1" dirty="0" smtClean="0">
                                        <a:latin typeface="Cambria Math" panose="02040503050406030204" pitchFamily="18" charset="0"/>
                                      </a:rPr>
                                      <m:t>𝑜𝑟𝑡h𝑜𝑔𝑜𝑛𝑎𝑙</m:t>
                                    </m:r>
                                  </m:e>
                                </m:eqArr>
                              </m:e>
                            </m:mr>
                          </m:m>
                        </m:e>
                      </m:d>
                    </m:oMath>
                  </m:oMathPara>
                </a14:m>
                <a:endParaRPr lang="en-GB" dirty="0"/>
              </a:p>
              <a:p>
                <a:pPr marL="0" indent="0">
                  <a:buNone/>
                </a:pPr>
                <a:endParaRPr lang="en-GB" dirty="0"/>
              </a:p>
              <a:p>
                <a:pPr marL="0" indent="0">
                  <a:buNone/>
                </a:pPr>
                <a:r>
                  <a:rPr lang="en-GB" dirty="0"/>
                  <a:t>A value close to 1 (resp. -1) indicate two vectors carrying a similar (resp. opposite) semantic meaning. A value 0 indicates two uncorrelated words.</a:t>
                </a:r>
              </a:p>
            </p:txBody>
          </p:sp>
        </mc:Choice>
        <mc:Fallback xmlns="">
          <p:sp>
            <p:nvSpPr>
              <p:cNvPr id="3" name="Content Placeholder 2">
                <a:extLst>
                  <a:ext uri="{FF2B5EF4-FFF2-40B4-BE49-F238E27FC236}">
                    <a16:creationId xmlns:a16="http://schemas.microsoft.com/office/drawing/2014/main" id="{7944B809-7EF6-4B19-934F-990D3CDA14EF}"/>
                  </a:ext>
                </a:extLst>
              </p:cNvPr>
              <p:cNvSpPr>
                <a:spLocks noGrp="1" noRot="1" noChangeAspect="1" noMove="1" noResize="1" noEditPoints="1" noAdjustHandles="1" noChangeArrowheads="1" noChangeShapeType="1" noTextEdit="1"/>
              </p:cNvSpPr>
              <p:nvPr>
                <p:ph sz="half" idx="2"/>
              </p:nvPr>
            </p:nvSpPr>
            <p:spPr>
              <a:xfrm>
                <a:off x="6172200" y="1825624"/>
                <a:ext cx="6019800" cy="5032375"/>
              </a:xfrm>
              <a:blipFill>
                <a:blip r:embed="rId3"/>
                <a:stretch>
                  <a:fillRect l="-2128" t="-2663" r="-2128"/>
                </a:stretch>
              </a:blipFill>
            </p:spPr>
            <p:txBody>
              <a:bodyPr/>
              <a:lstStyle/>
              <a:p>
                <a:r>
                  <a:rPr lang="en-GB">
                    <a:noFill/>
                  </a:rPr>
                  <a:t> </a:t>
                </a:r>
              </a:p>
            </p:txBody>
          </p:sp>
        </mc:Fallback>
      </mc:AlternateContent>
    </p:spTree>
    <p:extLst>
      <p:ext uri="{BB962C8B-B14F-4D97-AF65-F5344CB8AC3E}">
        <p14:creationId xmlns:p14="http://schemas.microsoft.com/office/powerpoint/2010/main" val="3063619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987022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#1: A “good” word embedding should model semantic proximity.</a:t>
                </a:r>
              </a:p>
              <a:p>
                <a:pPr marL="0" indent="0">
                  <a:buNone/>
                </a:pPr>
                <a:r>
                  <a:rPr lang="en-US" dirty="0"/>
                  <a:t>One can check that word analogies are preserved by the word embedding, by e.g. looking for the top 10 words </a:t>
                </a:r>
                <a14:m>
                  <m:oMath xmlns:m="http://schemas.openxmlformats.org/officeDocument/2006/math">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𝑢</m:t>
                        </m:r>
                      </m:e>
                      <m:sub>
                        <m:r>
                          <a:rPr lang="en-US"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𝑢</m:t>
                        </m:r>
                      </m:e>
                      <m:sub>
                        <m:r>
                          <a:rPr lang="en-US" b="0" i="1" dirty="0" smtClean="0">
                            <a:latin typeface="Cambria Math" panose="02040503050406030204" pitchFamily="18" charset="0"/>
                          </a:rPr>
                          <m:t>10</m:t>
                        </m:r>
                      </m:sub>
                    </m:sSub>
                    <m:r>
                      <a:rPr lang="en-US" i="1" dirty="0" smtClean="0">
                        <a:latin typeface="Cambria Math" panose="02040503050406030204" pitchFamily="18" charset="0"/>
                      </a:rPr>
                      <m:t>)</m:t>
                    </m:r>
                  </m:oMath>
                </a14:m>
                <a:r>
                  <a:rPr lang="en-US" dirty="0"/>
                  <a:t> with the largest cosine distance for any given word </a:t>
                </a:r>
                <a14:m>
                  <m:oMath xmlns:m="http://schemas.openxmlformats.org/officeDocument/2006/math">
                    <m:r>
                      <a:rPr lang="en-US" i="1" dirty="0" smtClean="0">
                        <a:latin typeface="Cambria Math" panose="02040503050406030204" pitchFamily="18" charset="0"/>
                      </a:rPr>
                      <m:t>𝑣</m:t>
                    </m:r>
                  </m:oMath>
                </a14:m>
                <a:r>
                  <a:rPr lang="en-GB" dirty="0"/>
                  <a:t>.</a:t>
                </a:r>
              </a:p>
              <a:p>
                <a:pPr marL="0" indent="0">
                  <a:buNone/>
                </a:pPr>
                <a:r>
                  <a:rPr lang="en-GB" dirty="0"/>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Tree>
    <p:extLst>
      <p:ext uri="{BB962C8B-B14F-4D97-AF65-F5344CB8AC3E}">
        <p14:creationId xmlns:p14="http://schemas.microsoft.com/office/powerpoint/2010/main" val="2332344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solidFill>
                      <a:schemeClr val="accent3"/>
                    </a:solidFill>
                  </a:rPr>
                  <a:t>Rule #1: A “good” word embedding should model semantic proximity.</a:t>
                </a:r>
              </a:p>
              <a:p>
                <a:pPr marL="0" indent="0">
                  <a:buNone/>
                </a:pPr>
                <a:r>
                  <a:rPr lang="en-US" dirty="0">
                    <a:solidFill>
                      <a:schemeClr val="accent3"/>
                    </a:solidFill>
                  </a:rPr>
                  <a:t>One can check that word analogies are preserved by the word embedding, by e.g. looking for the top 10 words </a:t>
                </a:r>
                <a14:m>
                  <m:oMath xmlns:m="http://schemas.openxmlformats.org/officeDocument/2006/math">
                    <m:r>
                      <a:rPr lang="en-US" i="1" dirty="0" smtClean="0">
                        <a:solidFill>
                          <a:schemeClr val="accent3"/>
                        </a:solidFill>
                        <a:latin typeface="Cambria Math" panose="02040503050406030204" pitchFamily="18" charset="0"/>
                      </a:rPr>
                      <m:t>(</m:t>
                    </m:r>
                    <m:sSub>
                      <m:sSubPr>
                        <m:ctrlPr>
                          <a:rPr lang="en-US" i="1" dirty="0" smtClean="0">
                            <a:solidFill>
                              <a:schemeClr val="accent3"/>
                            </a:solidFill>
                            <a:latin typeface="Cambria Math" panose="02040503050406030204" pitchFamily="18" charset="0"/>
                          </a:rPr>
                        </m:ctrlPr>
                      </m:sSubPr>
                      <m:e>
                        <m:r>
                          <a:rPr lang="en-US" i="1" dirty="0" smtClean="0">
                            <a:solidFill>
                              <a:schemeClr val="accent3"/>
                            </a:solidFill>
                            <a:latin typeface="Cambria Math" panose="02040503050406030204" pitchFamily="18" charset="0"/>
                          </a:rPr>
                          <m:t>𝑢</m:t>
                        </m:r>
                      </m:e>
                      <m:sub>
                        <m:r>
                          <a:rPr lang="en-US" i="1" dirty="0" smtClean="0">
                            <a:solidFill>
                              <a:schemeClr val="accent3"/>
                            </a:solidFill>
                            <a:latin typeface="Cambria Math" panose="02040503050406030204" pitchFamily="18" charset="0"/>
                          </a:rPr>
                          <m:t>1</m:t>
                        </m:r>
                      </m:sub>
                    </m:sSub>
                    <m:r>
                      <a:rPr lang="en-US" b="0" i="1" dirty="0" smtClean="0">
                        <a:solidFill>
                          <a:schemeClr val="accent3"/>
                        </a:solidFill>
                        <a:latin typeface="Cambria Math" panose="02040503050406030204" pitchFamily="18" charset="0"/>
                      </a:rPr>
                      <m:t>,…,</m:t>
                    </m:r>
                    <m:sSub>
                      <m:sSubPr>
                        <m:ctrlPr>
                          <a:rPr lang="en-US" b="0" i="1" dirty="0" smtClean="0">
                            <a:solidFill>
                              <a:schemeClr val="accent3"/>
                            </a:solidFill>
                            <a:latin typeface="Cambria Math" panose="02040503050406030204" pitchFamily="18" charset="0"/>
                          </a:rPr>
                        </m:ctrlPr>
                      </m:sSubPr>
                      <m:e>
                        <m:r>
                          <a:rPr lang="en-US" b="0" i="1" dirty="0" smtClean="0">
                            <a:solidFill>
                              <a:schemeClr val="accent3"/>
                            </a:solidFill>
                            <a:latin typeface="Cambria Math" panose="02040503050406030204" pitchFamily="18" charset="0"/>
                          </a:rPr>
                          <m:t>𝑢</m:t>
                        </m:r>
                      </m:e>
                      <m:sub>
                        <m:r>
                          <a:rPr lang="en-US" b="0" i="1" dirty="0" smtClean="0">
                            <a:solidFill>
                              <a:schemeClr val="accent3"/>
                            </a:solidFill>
                            <a:latin typeface="Cambria Math" panose="02040503050406030204" pitchFamily="18" charset="0"/>
                          </a:rPr>
                          <m:t>10</m:t>
                        </m:r>
                      </m:sub>
                    </m:sSub>
                    <m:r>
                      <a:rPr lang="en-US" i="1" dirty="0" smtClean="0">
                        <a:solidFill>
                          <a:schemeClr val="accent3"/>
                        </a:solidFill>
                        <a:latin typeface="Cambria Math" panose="02040503050406030204" pitchFamily="18" charset="0"/>
                      </a:rPr>
                      <m:t>)</m:t>
                    </m:r>
                  </m:oMath>
                </a14:m>
                <a:r>
                  <a:rPr lang="en-US" dirty="0">
                    <a:solidFill>
                      <a:schemeClr val="accent3"/>
                    </a:solidFill>
                  </a:rPr>
                  <a:t> with the largest cosine distance for any given word </a:t>
                </a:r>
                <a14:m>
                  <m:oMath xmlns:m="http://schemas.openxmlformats.org/officeDocument/2006/math">
                    <m:r>
                      <a:rPr lang="en-US" i="1" dirty="0" smtClean="0">
                        <a:solidFill>
                          <a:schemeClr val="accent3"/>
                        </a:solidFill>
                        <a:latin typeface="Cambria Math" panose="02040503050406030204" pitchFamily="18" charset="0"/>
                      </a:rPr>
                      <m:t>𝑣</m:t>
                    </m:r>
                  </m:oMath>
                </a14:m>
                <a:r>
                  <a:rPr lang="en-GB" dirty="0">
                    <a:solidFill>
                      <a:schemeClr val="accent3"/>
                    </a:solidFill>
                  </a:rPr>
                  <a:t>.</a:t>
                </a:r>
              </a:p>
              <a:p>
                <a:pPr marL="0" indent="0">
                  <a:buNone/>
                </a:pPr>
                <a:r>
                  <a:rPr lang="en-GB" dirty="0">
                    <a:solidFill>
                      <a:schemeClr val="accent3"/>
                    </a:solidFill>
                  </a:rPr>
                  <a:t>These should make sense (somewhat)</a:t>
                </a: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5F6AF1B-813F-44D9-8D2C-7045EA51F7BB}"/>
              </a:ext>
            </a:extLst>
          </p:cNvPr>
          <p:cNvSpPr>
            <a:spLocks noGrp="1"/>
          </p:cNvSpPr>
          <p:nvPr>
            <p:ph sz="half" idx="2"/>
          </p:nvPr>
        </p:nvSpPr>
        <p:spPr>
          <a:xfrm>
            <a:off x="6172200" y="1825624"/>
            <a:ext cx="6019800" cy="5032375"/>
          </a:xfrm>
        </p:spPr>
        <p:txBody>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5" name="Picture 4">
            <a:extLst>
              <a:ext uri="{FF2B5EF4-FFF2-40B4-BE49-F238E27FC236}">
                <a16:creationId xmlns:a16="http://schemas.microsoft.com/office/drawing/2014/main" id="{71890F38-AB04-4ECD-B5D9-D0970D1FD156}"/>
              </a:ext>
            </a:extLst>
          </p:cNvPr>
          <p:cNvPicPr>
            <a:picLocks noChangeAspect="1"/>
          </p:cNvPicPr>
          <p:nvPr/>
        </p:nvPicPr>
        <p:blipFill rotWithShape="1">
          <a:blip r:embed="rId4"/>
          <a:srcRect l="62564" t="50000" r="31539" b="23897"/>
          <a:stretch/>
        </p:blipFill>
        <p:spPr>
          <a:xfrm>
            <a:off x="6794907" y="3319584"/>
            <a:ext cx="2414141" cy="3339123"/>
          </a:xfrm>
          <a:prstGeom prst="rect">
            <a:avLst/>
          </a:prstGeom>
        </p:spPr>
      </p:pic>
      <p:pic>
        <p:nvPicPr>
          <p:cNvPr id="6" name="Picture 5">
            <a:extLst>
              <a:ext uri="{FF2B5EF4-FFF2-40B4-BE49-F238E27FC236}">
                <a16:creationId xmlns:a16="http://schemas.microsoft.com/office/drawing/2014/main" id="{F053ED3F-60BA-4225-B6E5-10664BCBC07E}"/>
              </a:ext>
            </a:extLst>
          </p:cNvPr>
          <p:cNvPicPr>
            <a:picLocks noChangeAspect="1"/>
          </p:cNvPicPr>
          <p:nvPr/>
        </p:nvPicPr>
        <p:blipFill rotWithShape="1">
          <a:blip r:embed="rId5"/>
          <a:srcRect l="62500" t="36611" r="32244" b="38257"/>
          <a:stretch/>
        </p:blipFill>
        <p:spPr>
          <a:xfrm>
            <a:off x="9329615" y="3319112"/>
            <a:ext cx="2235200" cy="3339595"/>
          </a:xfrm>
          <a:prstGeom prst="rect">
            <a:avLst/>
          </a:prstGeom>
        </p:spPr>
      </p:pic>
      <p:sp>
        <p:nvSpPr>
          <p:cNvPr id="7" name="TextBox 6">
            <a:extLst>
              <a:ext uri="{FF2B5EF4-FFF2-40B4-BE49-F238E27FC236}">
                <a16:creationId xmlns:a16="http://schemas.microsoft.com/office/drawing/2014/main" id="{508F6574-7519-4581-AE26-BDB7C747041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Are these top10 lists good or bad answers?</a:t>
            </a:r>
          </a:p>
          <a:p>
            <a:r>
              <a:rPr lang="en-US" sz="2800" dirty="0"/>
              <a:t>Your answer to this question will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9BD7D63E-81C1-44E5-8095-C0518A60C344}"/>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5916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14987313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5"/>
                <a:ext cx="5181600" cy="5032374"/>
              </a:xfrm>
            </p:spPr>
            <p:txBody>
              <a:bodyPr/>
              <a:lstStyle/>
              <a:p>
                <a:r>
                  <a:rPr lang="en-US" b="1" dirty="0"/>
                  <a:t>Rule #2: A “good” word embedding should preserve word analogies.</a:t>
                </a:r>
              </a:p>
              <a:p>
                <a:pPr marL="0" indent="0">
                  <a:buNone/>
                </a:pPr>
                <a:r>
                  <a:rPr lang="en-US" dirty="0"/>
                  <a:t>Word analogies are sentences reading as “A is to B, what C is to D”, with A, B, C and D being four words.</a:t>
                </a:r>
              </a:p>
              <a:p>
                <a:pPr marL="0" indent="0">
                  <a:buNone/>
                </a:pPr>
                <a:r>
                  <a:rPr lang="en-US" dirty="0"/>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𝐴</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𝐶</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𝐷</m:t>
                          </m:r>
                        </m:sub>
                      </m:sSub>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𝐴</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𝐶</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𝐷</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𝐵</m:t>
                          </m:r>
                        </m:sub>
                      </m:sSub>
                    </m:oMath>
                  </m:oMathPara>
                </a14:m>
                <a:endParaRPr lang="en-US" dirty="0"/>
              </a:p>
              <a:p>
                <a:pPr marL="0" indent="0">
                  <a:buNone/>
                </a:pPr>
                <a:endParaRPr lang="en-US" dirty="0"/>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C41D94D9-958D-4CD3-8D23-0B4FABE33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2" y="1825624"/>
            <a:ext cx="5920383" cy="2285267"/>
          </a:xfrm>
          <a:prstGeom prst="rect">
            <a:avLst/>
          </a:prstGeom>
          <a:ln w="38100">
            <a:solidFill>
              <a:schemeClr val="tx1"/>
            </a:solidFill>
          </a:ln>
        </p:spPr>
      </p:pic>
    </p:spTree>
    <p:extLst>
      <p:ext uri="{BB962C8B-B14F-4D97-AF65-F5344CB8AC3E}">
        <p14:creationId xmlns:p14="http://schemas.microsoft.com/office/powerpoint/2010/main" val="3750204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sp>
        <p:nvSpPr>
          <p:cNvPr id="8" name="Arrow: Right 7">
            <a:extLst>
              <a:ext uri="{FF2B5EF4-FFF2-40B4-BE49-F238E27FC236}">
                <a16:creationId xmlns:a16="http://schemas.microsoft.com/office/drawing/2014/main" id="{7182122B-A8B4-49F2-9AF5-110FC5A27576}"/>
              </a:ext>
            </a:extLst>
          </p:cNvPr>
          <p:cNvSpPr/>
          <p:nvPr/>
        </p:nvSpPr>
        <p:spPr>
          <a:xfrm>
            <a:off x="6096000" y="4712677"/>
            <a:ext cx="578340" cy="4767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77057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solidFill>
                      <a:schemeClr val="accent3"/>
                    </a:solidFill>
                  </a:rPr>
                  <a:t>Rule #2: A “good” word embedding should preserve word analogies.</a:t>
                </a:r>
              </a:p>
              <a:p>
                <a:pPr marL="0" indent="0">
                  <a:buNone/>
                </a:pPr>
                <a:r>
                  <a:rPr lang="en-US" dirty="0">
                    <a:solidFill>
                      <a:schemeClr val="accent3"/>
                    </a:solidFill>
                  </a:rPr>
                  <a:t>Word analogies are sentences reading as “A is to B, what C is to D”, with A, B, C and D being four words.</a:t>
                </a:r>
              </a:p>
              <a:p>
                <a:pPr marL="0" indent="0">
                  <a:buNone/>
                </a:pPr>
                <a:r>
                  <a:rPr lang="en-US" dirty="0">
                    <a:solidFill>
                      <a:schemeClr val="accent3"/>
                    </a:solidFill>
                  </a:rPr>
                  <a:t>Analogies are typically modeled  by relations such as: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𝐴</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𝐶</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𝐷</m:t>
                          </m:r>
                        </m:sub>
                      </m:sSub>
                    </m:oMath>
                  </m:oMathPara>
                </a14:m>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𝐴</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𝐶</m:t>
                          </m:r>
                        </m:sub>
                      </m:sSub>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𝑤</m:t>
                          </m:r>
                        </m:e>
                        <m:sub>
                          <m:r>
                            <a:rPr lang="en-US" i="1">
                              <a:solidFill>
                                <a:schemeClr val="accent3"/>
                              </a:solidFill>
                              <a:latin typeface="Cambria Math" panose="02040503050406030204" pitchFamily="18" charset="0"/>
                            </a:rPr>
                            <m:t>𝐷</m:t>
                          </m:r>
                        </m:sub>
                      </m:sSub>
                      <m:r>
                        <a:rPr lang="en-US" b="0" i="1" smtClean="0">
                          <a:solidFill>
                            <a:schemeClr val="accent3"/>
                          </a:solidFill>
                          <a:latin typeface="Cambria Math" panose="02040503050406030204" pitchFamily="18" charset="0"/>
                        </a:rPr>
                        <m:t>+</m:t>
                      </m:r>
                      <m:sSub>
                        <m:sSubPr>
                          <m:ctrlPr>
                            <a:rPr lang="en-US" b="0" i="1" smtClean="0">
                              <a:solidFill>
                                <a:schemeClr val="accent3"/>
                              </a:solidFill>
                              <a:latin typeface="Cambria Math" panose="02040503050406030204" pitchFamily="18" charset="0"/>
                            </a:rPr>
                          </m:ctrlPr>
                        </m:sSubPr>
                        <m:e>
                          <m:r>
                            <a:rPr lang="en-US" b="0" i="1" smtClean="0">
                              <a:solidFill>
                                <a:schemeClr val="accent3"/>
                              </a:solidFill>
                              <a:latin typeface="Cambria Math" panose="02040503050406030204" pitchFamily="18" charset="0"/>
                            </a:rPr>
                            <m:t>𝑤</m:t>
                          </m:r>
                        </m:e>
                        <m:sub>
                          <m:r>
                            <a:rPr lang="en-US" b="0" i="1" smtClean="0">
                              <a:solidFill>
                                <a:schemeClr val="accent3"/>
                              </a:solidFill>
                              <a:latin typeface="Cambria Math" panose="02040503050406030204" pitchFamily="18" charset="0"/>
                            </a:rPr>
                            <m:t>𝐵</m:t>
                          </m:r>
                        </m:sub>
                      </m:sSub>
                    </m:oMath>
                  </m:oMathPara>
                </a14:m>
                <a:endParaRPr lang="en-US" dirty="0">
                  <a:solidFill>
                    <a:schemeClr val="accent3"/>
                  </a:solidFill>
                </a:endParaRPr>
              </a:p>
              <a:p>
                <a:pPr marL="0" indent="0">
                  <a:buNone/>
                </a:pPr>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D20BC72-C14C-4C91-A7A3-C03EA6DBED9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r>
              <a:rPr lang="en-US" dirty="0"/>
              <a:t>For instance (from the </a:t>
            </a:r>
            <a:r>
              <a:rPr lang="en-US" dirty="0" err="1"/>
              <a:t>FastText</a:t>
            </a:r>
            <a:r>
              <a:rPr lang="en-US" dirty="0"/>
              <a:t> tutorial  </a:t>
            </a:r>
            <a:r>
              <a:rPr lang="en-US" dirty="0">
                <a:hlinkClick r:id="rId3"/>
              </a:rPr>
              <a:t>https://fasttext.cc/docs/en/unsupervised-tutorial.html</a:t>
            </a:r>
            <a:r>
              <a:rPr lang="en-US" dirty="0"/>
              <a:t>)</a:t>
            </a:r>
          </a:p>
          <a:p>
            <a:endParaRPr lang="en-GB" dirty="0"/>
          </a:p>
        </p:txBody>
      </p:sp>
      <p:pic>
        <p:nvPicPr>
          <p:cNvPr id="6" name="Picture 5">
            <a:extLst>
              <a:ext uri="{FF2B5EF4-FFF2-40B4-BE49-F238E27FC236}">
                <a16:creationId xmlns:a16="http://schemas.microsoft.com/office/drawing/2014/main" id="{B4F74039-33E8-4C7A-A00F-6F317F08D274}"/>
              </a:ext>
            </a:extLst>
          </p:cNvPr>
          <p:cNvPicPr>
            <a:picLocks noChangeAspect="1"/>
          </p:cNvPicPr>
          <p:nvPr/>
        </p:nvPicPr>
        <p:blipFill rotWithShape="1">
          <a:blip r:embed="rId4"/>
          <a:srcRect l="62628" t="43282" r="25321" b="28616"/>
          <a:stretch/>
        </p:blipFill>
        <p:spPr>
          <a:xfrm>
            <a:off x="6760308" y="3509107"/>
            <a:ext cx="4517292" cy="3291858"/>
          </a:xfrm>
          <a:prstGeom prst="rect">
            <a:avLst/>
          </a:prstGeom>
        </p:spPr>
      </p:pic>
      <p:sp>
        <p:nvSpPr>
          <p:cNvPr id="7" name="TextBox 6">
            <a:extLst>
              <a:ext uri="{FF2B5EF4-FFF2-40B4-BE49-F238E27FC236}">
                <a16:creationId xmlns:a16="http://schemas.microsoft.com/office/drawing/2014/main" id="{8E49B0A8-9BF4-45B3-8C57-979C183B6F85}"/>
              </a:ext>
            </a:extLst>
          </p:cNvPr>
          <p:cNvSpPr txBox="1"/>
          <p:nvPr/>
        </p:nvSpPr>
        <p:spPr>
          <a:xfrm>
            <a:off x="466683" y="3595077"/>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81C42AF-6835-4B4B-94A0-53826EBF5001}"/>
                  </a:ext>
                </a:extLst>
              </p:cNvPr>
              <p:cNvSpPr txBox="1"/>
              <p:nvPr/>
            </p:nvSpPr>
            <p:spPr>
              <a:xfrm>
                <a:off x="6270726" y="1465945"/>
                <a:ext cx="5496455" cy="5303760"/>
              </a:xfrm>
              <a:prstGeom prst="rect">
                <a:avLst/>
              </a:prstGeom>
              <a:solidFill>
                <a:schemeClr val="bg1"/>
              </a:solidFill>
              <a:ln w="38100">
                <a:solidFill>
                  <a:schemeClr val="tx1"/>
                </a:solidFill>
              </a:ln>
            </p:spPr>
            <p:txBody>
              <a:bodyPr wrap="square" rtlCol="0">
                <a:spAutoFit/>
              </a:bodyPr>
              <a:lstStyle/>
              <a:p>
                <a:r>
                  <a:rPr lang="en-US" sz="2800" dirty="0"/>
                  <a:t>More specifically, because we are unsure </a:t>
                </a:r>
                <a:r>
                  <a:rPr lang="en-US" sz="2800" b="1" dirty="0"/>
                  <a:t>what the word embedding values represent in terms of semantics.</a:t>
                </a:r>
              </a:p>
              <a:p>
                <a:r>
                  <a:rPr lang="en-US" sz="2800" dirty="0"/>
                  <a:t>There have been observed cases where the word embedding understands some “sort of relationship” but cannot properly distinguish between the different types of relationships, e.g.</a:t>
                </a:r>
              </a:p>
              <a:p>
                <a:endParaRPr lang="en-US" sz="2800" b="1" dirty="0"/>
              </a:p>
              <a:p>
                <a:pPr/>
                <a14:m>
                  <m:oMathPara xmlns:m="http://schemas.openxmlformats.org/officeDocument/2006/math">
                    <m:oMathParaPr>
                      <m:jc m:val="centerGroup"/>
                    </m:oMathParaPr>
                    <m:oMath xmlns:m="http://schemas.openxmlformats.org/officeDocument/2006/math">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𝒅𝒓𝒊𝒗𝒆𝒓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𝒄𝒂𝒓</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𝒌𝒊𝒏𝒈</m:t>
                          </m:r>
                        </m:sub>
                      </m:sSub>
                      <m:r>
                        <a:rPr lang="en-US" sz="2800" b="1" i="1" smtClean="0">
                          <a:latin typeface="Cambria Math" panose="02040503050406030204" pitchFamily="18" charset="0"/>
                        </a:rPr>
                        <m:t>−</m:t>
                      </m:r>
                      <m:sSub>
                        <m:sSubPr>
                          <m:ctrlPr>
                            <a:rPr lang="en-US" sz="2800" b="1" i="1" smtClean="0">
                              <a:latin typeface="Cambria Math" panose="02040503050406030204" pitchFamily="18" charset="0"/>
                            </a:rPr>
                          </m:ctrlPr>
                        </m:sSubPr>
                        <m:e>
                          <m:r>
                            <a:rPr lang="en-US" sz="2800" b="1" i="1" smtClean="0">
                              <a:latin typeface="Cambria Math" panose="02040503050406030204" pitchFamily="18" charset="0"/>
                            </a:rPr>
                            <m:t>𝒘</m:t>
                          </m:r>
                        </m:e>
                        <m:sub>
                          <m:r>
                            <a:rPr lang="en-US" sz="2800" b="1" i="1" smtClean="0">
                              <a:latin typeface="Cambria Math" panose="02040503050406030204" pitchFamily="18" charset="0"/>
                            </a:rPr>
                            <m:t>𝒒𝒖𝒆𝒆𝒏</m:t>
                          </m:r>
                        </m:sub>
                      </m:sSub>
                    </m:oMath>
                  </m:oMathPara>
                </a14:m>
                <a:endParaRPr lang="en-US" sz="2800" b="1" dirty="0"/>
              </a:p>
            </p:txBody>
          </p:sp>
        </mc:Choice>
        <mc:Fallback xmlns="">
          <p:sp>
            <p:nvSpPr>
              <p:cNvPr id="9" name="TextBox 8">
                <a:extLst>
                  <a:ext uri="{FF2B5EF4-FFF2-40B4-BE49-F238E27FC236}">
                    <a16:creationId xmlns:a16="http://schemas.microsoft.com/office/drawing/2014/main" id="{681C42AF-6835-4B4B-94A0-53826EBF5001}"/>
                  </a:ext>
                </a:extLst>
              </p:cNvPr>
              <p:cNvSpPr txBox="1">
                <a:spLocks noRot="1" noChangeAspect="1" noMove="1" noResize="1" noEditPoints="1" noAdjustHandles="1" noChangeArrowheads="1" noChangeShapeType="1" noTextEdit="1"/>
              </p:cNvSpPr>
              <p:nvPr/>
            </p:nvSpPr>
            <p:spPr>
              <a:xfrm>
                <a:off x="6270726" y="1465945"/>
                <a:ext cx="5496455" cy="5303760"/>
              </a:xfrm>
              <a:prstGeom prst="rect">
                <a:avLst/>
              </a:prstGeom>
              <a:blipFill>
                <a:blip r:embed="rId5"/>
                <a:stretch>
                  <a:fillRect l="-1985" t="-684"/>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82296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28269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Why are </a:t>
            </a:r>
            <a:r>
              <a:rPr lang="en-US" b="1" dirty="0"/>
              <a:t>embeddings</a:t>
            </a:r>
            <a:r>
              <a:rPr lang="en-US" dirty="0"/>
              <a:t> an essential component of Neural Networks (NNs)?</a:t>
            </a:r>
          </a:p>
          <a:p>
            <a:pPr marL="514350" indent="-514350">
              <a:buFont typeface="+mj-lt"/>
              <a:buAutoNum type="arabicPeriod"/>
            </a:pPr>
            <a:r>
              <a:rPr lang="en-US" dirty="0"/>
              <a:t>Why are </a:t>
            </a:r>
            <a:r>
              <a:rPr lang="en-US" b="1" dirty="0"/>
              <a:t>good embeddings </a:t>
            </a:r>
            <a:r>
              <a:rPr lang="en-US" dirty="0"/>
              <a:t>difficult to produce?</a:t>
            </a:r>
          </a:p>
          <a:p>
            <a:pPr marL="514350" indent="-514350">
              <a:buFont typeface="+mj-lt"/>
              <a:buAutoNum type="arabicPeriod"/>
            </a:pPr>
            <a:r>
              <a:rPr lang="en-US" dirty="0"/>
              <a:t>What are the </a:t>
            </a:r>
            <a:r>
              <a:rPr lang="en-US" b="1" dirty="0"/>
              <a:t>conventional approaches to embeddings in NLP? </a:t>
            </a:r>
            <a:br>
              <a:rPr lang="en-US" dirty="0"/>
            </a:br>
            <a:r>
              <a:rPr lang="en-US" dirty="0"/>
              <a:t>What can we </a:t>
            </a:r>
            <a:r>
              <a:rPr lang="en-US" b="1" dirty="0"/>
              <a:t>learn from these approaches?</a:t>
            </a:r>
          </a:p>
          <a:p>
            <a:pPr marL="514350" indent="-514350">
              <a:buFont typeface="+mj-lt"/>
              <a:buAutoNum type="arabicPeriod"/>
            </a:pPr>
            <a:r>
              <a:rPr lang="en-US" dirty="0"/>
              <a:t>What are the </a:t>
            </a:r>
            <a:r>
              <a:rPr lang="en-US" b="1" dirty="0"/>
              <a:t>typical issues with embeddings </a:t>
            </a:r>
            <a:r>
              <a:rPr lang="en-US" dirty="0"/>
              <a:t>and how do we address them?</a:t>
            </a:r>
          </a:p>
          <a:p>
            <a:pPr marL="514350" indent="-514350">
              <a:buFont typeface="+mj-lt"/>
              <a:buAutoNum type="arabicPeriod"/>
            </a:pPr>
            <a:r>
              <a:rPr lang="en-US" b="1" dirty="0"/>
              <a:t>State-of-the-art</a:t>
            </a:r>
            <a:r>
              <a:rPr lang="en-US" dirty="0"/>
              <a:t> of current embedding problems, and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a:xfrm>
            <a:off x="838200" y="1825624"/>
            <a:ext cx="5181600" cy="5032375"/>
          </a:xfrm>
        </p:spPr>
        <p:txBody>
          <a:bodyPr>
            <a:normAutofit/>
          </a:bodyPr>
          <a:lstStyle/>
          <a:p>
            <a:r>
              <a:rPr lang="en-US" b="1" dirty="0"/>
              <a:t>Rule #3: A “good” word embedding should be able to operate on variations on the words (color/</a:t>
            </a:r>
            <a:r>
              <a:rPr lang="en-US" b="1" dirty="0" err="1"/>
              <a:t>colour</a:t>
            </a:r>
            <a:r>
              <a:rPr lang="en-US" b="1" dirty="0"/>
              <a:t>, typos, plural forms, conjugation, etc.).</a:t>
            </a:r>
          </a:p>
          <a:p>
            <a:pPr marL="0" indent="0">
              <a:buNone/>
            </a:pPr>
            <a:endParaRPr lang="en-US" dirty="0"/>
          </a:p>
          <a:p>
            <a:pPr marL="0" indent="0">
              <a:buNone/>
            </a:pPr>
            <a:endParaRPr lang="en-US" dirty="0"/>
          </a:p>
        </p:txBody>
      </p:sp>
      <p:sp>
        <p:nvSpPr>
          <p:cNvPr id="3" name="Content Placeholder 2">
            <a:extLst>
              <a:ext uri="{FF2B5EF4-FFF2-40B4-BE49-F238E27FC236}">
                <a16:creationId xmlns:a16="http://schemas.microsoft.com/office/drawing/2014/main" id="{F964C286-5C88-490B-9164-E9E991103B88}"/>
              </a:ext>
            </a:extLst>
          </p:cNvPr>
          <p:cNvSpPr>
            <a:spLocks noGrp="1"/>
          </p:cNvSpPr>
          <p:nvPr>
            <p:ph sz="half" idx="2"/>
          </p:nvPr>
        </p:nvSpPr>
        <p:spPr>
          <a:xfrm>
            <a:off x="6172200" y="1825624"/>
            <a:ext cx="5181600" cy="5032375"/>
          </a:xfrm>
        </p:spPr>
        <p:txBody>
          <a:bodyPr>
            <a:normAutofit/>
          </a:bodyPr>
          <a:lstStyle/>
          <a:p>
            <a:pPr marL="0" indent="0">
              <a:buNone/>
            </a:pPr>
            <a:r>
              <a:rPr lang="en-US" dirty="0"/>
              <a:t>For instance (from the </a:t>
            </a:r>
            <a:r>
              <a:rPr lang="en-US" dirty="0" err="1"/>
              <a:t>FastText</a:t>
            </a:r>
            <a:r>
              <a:rPr lang="en-US" dirty="0"/>
              <a:t> tutorial  </a:t>
            </a:r>
            <a:r>
              <a:rPr lang="en-US" dirty="0">
                <a:hlinkClick r:id="rId2"/>
              </a:rPr>
              <a:t>https://fasttext.cc/docs/en/unsupervised-tutorial.html</a:t>
            </a:r>
            <a:r>
              <a:rPr lang="en-US" dirty="0"/>
              <a:t>)</a:t>
            </a:r>
          </a:p>
          <a:p>
            <a:pPr marL="0" indent="0">
              <a:buNone/>
            </a:pPr>
            <a:endParaRPr lang="en-GB" dirty="0"/>
          </a:p>
        </p:txBody>
      </p:sp>
      <p:sp>
        <p:nvSpPr>
          <p:cNvPr id="7" name="TextBox 6">
            <a:extLst>
              <a:ext uri="{FF2B5EF4-FFF2-40B4-BE49-F238E27FC236}">
                <a16:creationId xmlns:a16="http://schemas.microsoft.com/office/drawing/2014/main" id="{85F4A571-E43E-4836-84DC-DA24C7A37BE4}"/>
              </a:ext>
            </a:extLst>
          </p:cNvPr>
          <p:cNvSpPr txBox="1"/>
          <p:nvPr/>
        </p:nvSpPr>
        <p:spPr>
          <a:xfrm>
            <a:off x="263483" y="4064000"/>
            <a:ext cx="5496455" cy="2677656"/>
          </a:xfrm>
          <a:prstGeom prst="rect">
            <a:avLst/>
          </a:prstGeom>
          <a:solidFill>
            <a:schemeClr val="bg1"/>
          </a:solidFill>
          <a:ln w="38100">
            <a:solidFill>
              <a:schemeClr val="tx1"/>
            </a:solidFill>
          </a:ln>
        </p:spPr>
        <p:txBody>
          <a:bodyPr wrap="square" rtlCol="0">
            <a:spAutoFit/>
          </a:bodyPr>
          <a:lstStyle/>
          <a:p>
            <a:r>
              <a:rPr lang="en-US" sz="2800" b="1" dirty="0"/>
              <a:t>Is this top10 list containing good or bad answers?</a:t>
            </a:r>
          </a:p>
          <a:p>
            <a:r>
              <a:rPr lang="en-US" sz="2800" dirty="0"/>
              <a:t>Your answer to this question will (again!) probably be very subjective and not a reliable performance evaluation metric...!</a:t>
            </a:r>
            <a:endParaRPr lang="en-GB" sz="2800" dirty="0"/>
          </a:p>
        </p:txBody>
      </p:sp>
      <p:pic>
        <p:nvPicPr>
          <p:cNvPr id="5" name="Picture 4">
            <a:extLst>
              <a:ext uri="{FF2B5EF4-FFF2-40B4-BE49-F238E27FC236}">
                <a16:creationId xmlns:a16="http://schemas.microsoft.com/office/drawing/2014/main" id="{EF6E3444-6110-457F-9E8A-8279863C17A9}"/>
              </a:ext>
            </a:extLst>
          </p:cNvPr>
          <p:cNvPicPr>
            <a:picLocks noChangeAspect="1"/>
          </p:cNvPicPr>
          <p:nvPr/>
        </p:nvPicPr>
        <p:blipFill rotWithShape="1">
          <a:blip r:embed="rId3"/>
          <a:srcRect l="62500" t="34872" r="30897" b="40718"/>
          <a:stretch/>
        </p:blipFill>
        <p:spPr>
          <a:xfrm>
            <a:off x="7104185" y="3509120"/>
            <a:ext cx="2797907" cy="3232536"/>
          </a:xfrm>
          <a:prstGeom prst="rect">
            <a:avLst/>
          </a:prstGeom>
        </p:spPr>
      </p:pic>
    </p:spTree>
    <p:extLst>
      <p:ext uri="{BB962C8B-B14F-4D97-AF65-F5344CB8AC3E}">
        <p14:creationId xmlns:p14="http://schemas.microsoft.com/office/powerpoint/2010/main" val="3552463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37083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2"/>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271D7B-8545-4C29-ABF6-3BDC206E81B3}"/>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0" name="TextBox 9">
                <a:extLst>
                  <a:ext uri="{FF2B5EF4-FFF2-40B4-BE49-F238E27FC236}">
                    <a16:creationId xmlns:a16="http://schemas.microsoft.com/office/drawing/2014/main" id="{21271D7B-8545-4C29-ABF6-3BDC206E81B3}"/>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21303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ECC4A1-06A0-47FC-A8DD-C405C54EAA63}"/>
              </a:ext>
            </a:extLst>
          </p:cNvPr>
          <p:cNvSpPr>
            <a:spLocks noGrp="1"/>
          </p:cNvSpPr>
          <p:nvPr>
            <p:ph type="title"/>
          </p:nvPr>
        </p:nvSpPr>
        <p:spPr/>
        <p:txBody>
          <a:bodyPr/>
          <a:lstStyle/>
          <a:p>
            <a:r>
              <a:rPr lang="en-US" dirty="0"/>
              <a:t>Word embedding biases</a:t>
            </a:r>
            <a:endParaRPr lang="en-GB" dirty="0"/>
          </a:p>
        </p:txBody>
      </p:sp>
      <p:sp>
        <p:nvSpPr>
          <p:cNvPr id="5" name="Content Placeholder 4">
            <a:extLst>
              <a:ext uri="{FF2B5EF4-FFF2-40B4-BE49-F238E27FC236}">
                <a16:creationId xmlns:a16="http://schemas.microsoft.com/office/drawing/2014/main" id="{3C384BEE-81F7-4783-BC71-85BC8A987079}"/>
              </a:ext>
            </a:extLst>
          </p:cNvPr>
          <p:cNvSpPr>
            <a:spLocks noGrp="1"/>
          </p:cNvSpPr>
          <p:nvPr>
            <p:ph sz="half" idx="1"/>
          </p:nvPr>
        </p:nvSpPr>
        <p:spPr>
          <a:xfrm>
            <a:off x="838200" y="1825624"/>
            <a:ext cx="5181600" cy="5032375"/>
          </a:xfrm>
        </p:spPr>
        <p:txBody>
          <a:bodyPr>
            <a:normAutofit/>
          </a:bodyPr>
          <a:lstStyle/>
          <a:p>
            <a:r>
              <a:rPr lang="en-US" dirty="0"/>
              <a:t>A quick note on word embeddings biases.</a:t>
            </a:r>
          </a:p>
          <a:p>
            <a:r>
              <a:rPr lang="en-US" dirty="0"/>
              <a:t>As mentioned before, we value the quality of a word embedding by how good it manages to capture similarities and analogies between words, by extracting it from a given corpus.</a:t>
            </a:r>
          </a:p>
          <a:p>
            <a:r>
              <a:rPr lang="en-US" b="1" dirty="0"/>
              <a:t>Problem: </a:t>
            </a:r>
            <a:r>
              <a:rPr lang="en-US" dirty="0"/>
              <a:t>if the corpus is </a:t>
            </a:r>
            <a:r>
              <a:rPr lang="en-US" b="1" dirty="0"/>
              <a:t>biased</a:t>
            </a:r>
            <a:r>
              <a:rPr lang="en-US" dirty="0"/>
              <a:t> (sexist, racist, etc.), it will catch these </a:t>
            </a:r>
            <a:r>
              <a:rPr lang="en-US" b="1" dirty="0"/>
              <a:t>biases</a:t>
            </a:r>
            <a:r>
              <a:rPr lang="en-US" dirty="0"/>
              <a:t> as well [Bolukbasi2016].</a:t>
            </a:r>
          </a:p>
          <a:p>
            <a:endParaRPr lang="en-GB" dirty="0"/>
          </a:p>
        </p:txBody>
      </p:sp>
      <p:pic>
        <p:nvPicPr>
          <p:cNvPr id="7" name="Picture 6">
            <a:extLst>
              <a:ext uri="{FF2B5EF4-FFF2-40B4-BE49-F238E27FC236}">
                <a16:creationId xmlns:a16="http://schemas.microsoft.com/office/drawing/2014/main" id="{FDD50283-1DF5-437F-AB91-6182381ECDC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sp>
        <p:nvSpPr>
          <p:cNvPr id="8" name="Rectangle 7">
            <a:extLst>
              <a:ext uri="{FF2B5EF4-FFF2-40B4-BE49-F238E27FC236}">
                <a16:creationId xmlns:a16="http://schemas.microsoft.com/office/drawing/2014/main" id="{A4A0295A-51BD-4456-9CEC-429ACAB5F876}"/>
              </a:ext>
            </a:extLst>
          </p:cNvPr>
          <p:cNvSpPr/>
          <p:nvPr/>
        </p:nvSpPr>
        <p:spPr>
          <a:xfrm>
            <a:off x="11566769" y="6557108"/>
            <a:ext cx="523631" cy="2266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4C3D086C-2ABB-41BC-9008-EA4FC10D497D}"/>
              </a:ext>
            </a:extLst>
          </p:cNvPr>
          <p:cNvPicPr>
            <a:picLocks noChangeAspect="1"/>
          </p:cNvPicPr>
          <p:nvPr/>
        </p:nvPicPr>
        <p:blipFill rotWithShape="1">
          <a:blip r:embed="rId3"/>
          <a:srcRect l="19487" t="28103" r="69744" b="56102"/>
          <a:stretch/>
        </p:blipFill>
        <p:spPr>
          <a:xfrm>
            <a:off x="6753596" y="1177925"/>
            <a:ext cx="5336804" cy="2446032"/>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1B4BB75-8FC2-41C4-804D-59A4BD7DAF18}"/>
                  </a:ext>
                </a:extLst>
              </p:cNvPr>
              <p:cNvSpPr txBox="1"/>
              <p:nvPr/>
            </p:nvSpPr>
            <p:spPr>
              <a:xfrm>
                <a:off x="6837326" y="492570"/>
                <a:ext cx="5169344" cy="5579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𝑚𝑎𝑛</m:t>
                          </m:r>
                          <m:r>
                            <a:rPr lang="en-US" sz="2800" b="0" i="1" dirty="0" smtClean="0">
                              <a:latin typeface="Cambria Math" panose="02040503050406030204" pitchFamily="18" charset="0"/>
                            </a:rPr>
                            <m:t>_</m:t>
                          </m:r>
                          <m:r>
                            <a:rPr lang="en-US" sz="2800" b="0" i="1" dirty="0" smtClean="0">
                              <a:latin typeface="Cambria Math" panose="02040503050406030204" pitchFamily="18" charset="0"/>
                            </a:rPr>
                            <m:t>𝑗𝑜𝑏</m:t>
                          </m:r>
                        </m:sub>
                      </m:sSub>
                      <m:r>
                        <a:rPr lang="en-US" sz="2800" b="0" i="1" dirty="0" smtClean="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𝑤</m:t>
                          </m:r>
                        </m:e>
                        <m:sub>
                          <m:r>
                            <a:rPr lang="en-US" sz="2800" i="1" dirty="0">
                              <a:latin typeface="Cambria Math" panose="02040503050406030204" pitchFamily="18" charset="0"/>
                            </a:rPr>
                            <m:t>𝑚𝑎𝑛</m:t>
                          </m:r>
                        </m:sub>
                      </m:sSub>
                      <m:r>
                        <a:rPr lang="en-US" sz="2800" b="0" i="1" dirty="0" smtClean="0">
                          <a:latin typeface="Cambria Math" panose="02040503050406030204" pitchFamily="18" charset="0"/>
                        </a:rPr>
                        <m:t>+</m:t>
                      </m:r>
                      <m:sSub>
                        <m:sSubPr>
                          <m:ctrlPr>
                            <a:rPr lang="en-US" sz="2800" b="0" i="1" dirty="0" smtClean="0">
                              <a:latin typeface="Cambria Math" panose="02040503050406030204" pitchFamily="18" charset="0"/>
                            </a:rPr>
                          </m:ctrlPr>
                        </m:sSubPr>
                        <m:e>
                          <m:r>
                            <a:rPr lang="en-US" sz="2800" b="0" i="1" dirty="0" smtClean="0">
                              <a:latin typeface="Cambria Math" panose="02040503050406030204" pitchFamily="18" charset="0"/>
                            </a:rPr>
                            <m:t>𝑤</m:t>
                          </m:r>
                        </m:e>
                        <m:sub>
                          <m:r>
                            <a:rPr lang="en-US" sz="2800" b="0" i="1" dirty="0" smtClean="0">
                              <a:latin typeface="Cambria Math" panose="02040503050406030204" pitchFamily="18" charset="0"/>
                            </a:rPr>
                            <m:t>𝑤𝑜𝑚𝑎𝑛</m:t>
                          </m:r>
                        </m:sub>
                      </m:sSub>
                      <m:r>
                        <a:rPr lang="en-US" sz="2800" b="0" i="1" dirty="0" smtClean="0">
                          <a:latin typeface="Cambria Math" panose="02040503050406030204" pitchFamily="18" charset="0"/>
                        </a:rPr>
                        <m:t>= ?</m:t>
                      </m:r>
                    </m:oMath>
                  </m:oMathPara>
                </a14:m>
                <a:endParaRPr lang="en-GB" sz="2800" dirty="0"/>
              </a:p>
            </p:txBody>
          </p:sp>
        </mc:Choice>
        <mc:Fallback xmlns="">
          <p:sp>
            <p:nvSpPr>
              <p:cNvPr id="11" name="TextBox 10">
                <a:extLst>
                  <a:ext uri="{FF2B5EF4-FFF2-40B4-BE49-F238E27FC236}">
                    <a16:creationId xmlns:a16="http://schemas.microsoft.com/office/drawing/2014/main" id="{11B4BB75-8FC2-41C4-804D-59A4BD7DAF18}"/>
                  </a:ext>
                </a:extLst>
              </p:cNvPr>
              <p:cNvSpPr txBox="1">
                <a:spLocks noRot="1" noChangeAspect="1" noMove="1" noResize="1" noEditPoints="1" noAdjustHandles="1" noChangeArrowheads="1" noChangeShapeType="1" noTextEdit="1"/>
              </p:cNvSpPr>
              <p:nvPr/>
            </p:nvSpPr>
            <p:spPr>
              <a:xfrm>
                <a:off x="6837326" y="492570"/>
                <a:ext cx="5169344" cy="55791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225905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Word embeddings evaluation</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normAutofit/>
          </a:bodyPr>
          <a:lstStyle/>
          <a:p>
            <a:pPr marL="0" indent="0">
              <a:buNone/>
            </a:pPr>
            <a:r>
              <a:rPr lang="en-GB" b="1" dirty="0"/>
              <a:t>Question: </a:t>
            </a:r>
            <a:r>
              <a:rPr lang="en-GB" dirty="0"/>
              <a:t>What makes a word embedding better than another?</a:t>
            </a:r>
          </a:p>
          <a:p>
            <a:pPr marL="0" indent="0">
              <a:buNone/>
            </a:pPr>
            <a:r>
              <a:rPr lang="en-GB" dirty="0"/>
              <a:t>How do we measure the performance of an embedding?</a:t>
            </a:r>
          </a:p>
          <a:p>
            <a:pPr marL="0" indent="0">
              <a:buNone/>
            </a:pPr>
            <a:r>
              <a:rPr lang="en-GB" dirty="0"/>
              <a:t>How do we decide on the best word embedding to use?</a:t>
            </a:r>
          </a:p>
          <a:p>
            <a:pPr marL="0" indent="0">
              <a:buNone/>
            </a:pPr>
            <a:endParaRPr lang="en-GB" dirty="0"/>
          </a:p>
          <a:p>
            <a:pPr marL="0" indent="0">
              <a:buNone/>
            </a:pPr>
            <a:r>
              <a:rPr lang="en-GB" b="1" dirty="0"/>
              <a:t>Answer: </a:t>
            </a:r>
            <a:r>
              <a:rPr lang="en-GB" dirty="0"/>
              <a:t>Still an open question at the moment…</a:t>
            </a:r>
          </a:p>
          <a:p>
            <a:pPr marL="0" indent="0">
              <a:buNone/>
            </a:pPr>
            <a:r>
              <a:rPr lang="en-GB" dirty="0"/>
              <a:t>No perfect qualitative method for evaluating Word Embeddings.</a:t>
            </a:r>
          </a:p>
          <a:p>
            <a:pPr marL="0" indent="0">
              <a:buNone/>
            </a:pPr>
            <a:r>
              <a:rPr lang="en-GB" dirty="0"/>
              <a:t>More of a “consensus”, which changes over the years.</a:t>
            </a:r>
          </a:p>
          <a:p>
            <a:pPr marL="0" indent="0">
              <a:buNone/>
            </a:pPr>
            <a:r>
              <a:rPr lang="en-GB" dirty="0"/>
              <a:t>Still a lot of work needed to come up with a </a:t>
            </a:r>
            <a:r>
              <a:rPr lang="en-GB" b="1" dirty="0"/>
              <a:t>“perfect” universal embedding</a:t>
            </a:r>
            <a:r>
              <a:rPr lang="en-GB" dirty="0"/>
              <a:t> (if that is even possible?)</a:t>
            </a:r>
          </a:p>
        </p:txBody>
      </p:sp>
    </p:spTree>
    <p:extLst>
      <p:ext uri="{BB962C8B-B14F-4D97-AF65-F5344CB8AC3E}">
        <p14:creationId xmlns:p14="http://schemas.microsoft.com/office/powerpoint/2010/main" val="3361364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All tasks we investigated were a sequence-to-singular output (</a:t>
            </a:r>
            <a:r>
              <a:rPr lang="en-GB" b="1" dirty="0" err="1"/>
              <a:t>CBoW</a:t>
            </a:r>
            <a:r>
              <a:rPr lang="en-GB" b="1" dirty="0"/>
              <a:t>) or singular input-to-sequence tasks (</a:t>
            </a:r>
            <a:r>
              <a:rPr lang="en-GB" b="1" dirty="0" err="1"/>
              <a:t>SkipGram</a:t>
            </a:r>
            <a:r>
              <a:rPr lang="en-GB" b="1" dirty="0"/>
              <a:t>).</a:t>
            </a:r>
            <a:endParaRPr lang="en-GB" dirty="0"/>
          </a:p>
        </p:txBody>
      </p:sp>
    </p:spTree>
    <p:extLst>
      <p:ext uri="{BB962C8B-B14F-4D97-AF65-F5344CB8AC3E}">
        <p14:creationId xmlns:p14="http://schemas.microsoft.com/office/powerpoint/2010/main" val="7040215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Seq2Seq</a:t>
            </a:r>
            <a:r>
              <a:rPr lang="en-US" b="1" dirty="0"/>
              <a:t>):</a:t>
            </a:r>
          </a:p>
          <a:p>
            <a:pPr marL="0" indent="0">
              <a:buNone/>
            </a:pPr>
            <a:r>
              <a:rPr lang="en-GB" dirty="0"/>
              <a:t>A </a:t>
            </a:r>
            <a:r>
              <a:rPr lang="en-GB" b="1" dirty="0"/>
              <a:t>Sequence-to-Sequence task </a:t>
            </a:r>
            <a:r>
              <a:rPr lang="en-US" b="1" dirty="0"/>
              <a:t>(</a:t>
            </a:r>
            <a:r>
              <a:rPr lang="en-US" b="1" dirty="0">
                <a:solidFill>
                  <a:srgbClr val="00B050"/>
                </a:solidFill>
              </a:rPr>
              <a:t>Seq2Seq</a:t>
            </a:r>
            <a:r>
              <a:rPr lang="en-US" b="1" dirty="0"/>
              <a:t>)</a:t>
            </a:r>
            <a:r>
              <a:rPr lang="en-US" dirty="0"/>
              <a:t> is a family of machine learning tasks which turns an input sequence into another output sequence.</a:t>
            </a:r>
          </a:p>
          <a:p>
            <a:pPr marL="0" indent="0">
              <a:buNone/>
            </a:pPr>
            <a:endParaRPr lang="en-US" dirty="0"/>
          </a:p>
          <a:p>
            <a:pPr marL="0" indent="0">
              <a:buNone/>
            </a:pPr>
            <a:r>
              <a:rPr lang="en-US" dirty="0"/>
              <a:t>For instance, language to language translation (French sentence into an English sentence), answers to questions Chatbots, etc.</a:t>
            </a:r>
            <a:endParaRPr lang="en-GB" dirty="0"/>
          </a:p>
        </p:txBody>
      </p:sp>
      <p:pic>
        <p:nvPicPr>
          <p:cNvPr id="12" name="Picture 11">
            <a:extLst>
              <a:ext uri="{FF2B5EF4-FFF2-40B4-BE49-F238E27FC236}">
                <a16:creationId xmlns:a16="http://schemas.microsoft.com/office/drawing/2014/main" id="{2E57E361-42B0-4C80-A63F-CCE87CC5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3326941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A0B04-0582-4EAE-A35C-6C857C9010E1}"/>
              </a:ext>
            </a:extLst>
          </p:cNvPr>
          <p:cNvSpPr>
            <a:spLocks noGrp="1"/>
          </p:cNvSpPr>
          <p:nvPr>
            <p:ph type="title"/>
          </p:nvPr>
        </p:nvSpPr>
        <p:spPr/>
        <p:txBody>
          <a:bodyPr/>
          <a:lstStyle/>
          <a:p>
            <a:r>
              <a:rPr lang="en-US" dirty="0"/>
              <a:t>Sequence to sequence tasks</a:t>
            </a:r>
            <a:endParaRPr lang="en-GB" dirty="0"/>
          </a:p>
        </p:txBody>
      </p:sp>
      <p:sp>
        <p:nvSpPr>
          <p:cNvPr id="4" name="Content Placeholder 3">
            <a:extLst>
              <a:ext uri="{FF2B5EF4-FFF2-40B4-BE49-F238E27FC236}">
                <a16:creationId xmlns:a16="http://schemas.microsoft.com/office/drawing/2014/main" id="{13A11DCE-8294-4BE8-B44C-32168DB009B3}"/>
              </a:ext>
            </a:extLst>
          </p:cNvPr>
          <p:cNvSpPr>
            <a:spLocks noGrp="1"/>
          </p:cNvSpPr>
          <p:nvPr>
            <p:ph idx="1"/>
          </p:nvPr>
        </p:nvSpPr>
        <p:spPr/>
        <p:txBody>
          <a:bodyPr>
            <a:normAutofit/>
          </a:bodyPr>
          <a:lstStyle/>
          <a:p>
            <a:pPr marL="0" indent="0">
              <a:buNone/>
            </a:pPr>
            <a:r>
              <a:rPr lang="en-US" b="1" dirty="0"/>
              <a:t>Definition (</a:t>
            </a:r>
            <a:r>
              <a:rPr lang="en-US" b="1" dirty="0">
                <a:solidFill>
                  <a:srgbClr val="00B050"/>
                </a:solidFill>
              </a:rPr>
              <a:t>Encoder-Decoder</a:t>
            </a:r>
            <a:r>
              <a:rPr lang="en-US" b="1" dirty="0"/>
              <a:t> architecture):</a:t>
            </a:r>
          </a:p>
          <a:p>
            <a:pPr marL="0" indent="0">
              <a:buNone/>
            </a:pPr>
            <a:r>
              <a:rPr lang="en-GB" dirty="0"/>
              <a:t>An </a:t>
            </a:r>
            <a:r>
              <a:rPr lang="en-US" b="1" dirty="0">
                <a:solidFill>
                  <a:srgbClr val="00B050"/>
                </a:solidFill>
              </a:rPr>
              <a:t>Encoder-Decoder</a:t>
            </a:r>
            <a:r>
              <a:rPr lang="en-US" b="1" dirty="0"/>
              <a:t> architecture</a:t>
            </a:r>
            <a:r>
              <a:rPr lang="en-US" dirty="0"/>
              <a:t> typically consists of two parts:</a:t>
            </a:r>
          </a:p>
          <a:p>
            <a:r>
              <a:rPr lang="en-US" dirty="0"/>
              <a:t>An </a:t>
            </a:r>
            <a:r>
              <a:rPr lang="en-US" b="1" dirty="0"/>
              <a:t>encoder</a:t>
            </a:r>
            <a:r>
              <a:rPr lang="en-US" dirty="0"/>
              <a:t>, which converts a sequence into an embedding vector, presumably encapsulating the </a:t>
            </a:r>
            <a:r>
              <a:rPr lang="en-US" b="1" dirty="0"/>
              <a:t>context</a:t>
            </a:r>
            <a:r>
              <a:rPr lang="en-US" dirty="0"/>
              <a:t> of the sequence.</a:t>
            </a:r>
          </a:p>
          <a:p>
            <a:r>
              <a:rPr lang="en-US" dirty="0"/>
              <a:t>A </a:t>
            </a:r>
            <a:r>
              <a:rPr lang="en-US" b="1" dirty="0"/>
              <a:t>decoder</a:t>
            </a:r>
            <a:r>
              <a:rPr lang="en-US" dirty="0"/>
              <a:t>, which reads the embedding vector for </a:t>
            </a:r>
            <a:r>
              <a:rPr lang="en-US" b="1" dirty="0"/>
              <a:t>context</a:t>
            </a:r>
            <a:r>
              <a:rPr lang="en-US" dirty="0"/>
              <a:t> and constructs an output sequence.</a:t>
            </a:r>
          </a:p>
          <a:p>
            <a:r>
              <a:rPr lang="en-US" dirty="0"/>
              <a:t>Both the encoder and the decoder will be modeled as RNNs as they both operate on sequences.</a:t>
            </a:r>
            <a:endParaRPr lang="en-GB" dirty="0"/>
          </a:p>
        </p:txBody>
      </p:sp>
    </p:spTree>
    <p:extLst>
      <p:ext uri="{BB962C8B-B14F-4D97-AF65-F5344CB8AC3E}">
        <p14:creationId xmlns:p14="http://schemas.microsoft.com/office/powerpoint/2010/main" val="486637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lstStyle/>
          <a:p>
            <a:pPr marL="0" indent="0">
              <a:buNone/>
            </a:pPr>
            <a:r>
              <a:rPr lang="en-US" dirty="0"/>
              <a:t>In the classical Seq2Seq architecture,</a:t>
            </a:r>
          </a:p>
          <a:p>
            <a:r>
              <a:rPr lang="en-US" dirty="0"/>
              <a:t>a </a:t>
            </a:r>
            <a:r>
              <a:rPr lang="en-US" b="1" dirty="0"/>
              <a:t>word embedding </a:t>
            </a:r>
            <a:r>
              <a:rPr lang="en-US" dirty="0"/>
              <a:t>is used for each word of the sentence,</a:t>
            </a:r>
          </a:p>
          <a:p>
            <a:r>
              <a:rPr lang="en-US" dirty="0"/>
              <a:t>An (often bi-directional) </a:t>
            </a:r>
            <a:r>
              <a:rPr lang="en-US" b="1" dirty="0"/>
              <a:t>encoder</a:t>
            </a:r>
            <a:r>
              <a:rPr lang="en-US" dirty="0"/>
              <a:t> RNN is used to propagate and encode context among words in the sentence,</a:t>
            </a:r>
          </a:p>
          <a:p>
            <a:r>
              <a:rPr lang="en-US" dirty="0"/>
              <a:t>A </a:t>
            </a:r>
            <a:r>
              <a:rPr lang="en-US" b="1" dirty="0"/>
              <a:t>decoder</a:t>
            </a:r>
            <a:r>
              <a:rPr lang="en-US" dirty="0"/>
              <a:t> RNN reads the context and produces a new sentence.</a:t>
            </a:r>
            <a:endParaRPr lang="en-GB" dirty="0"/>
          </a:p>
        </p:txBody>
      </p:sp>
      <p:pic>
        <p:nvPicPr>
          <p:cNvPr id="14" name="Picture 13">
            <a:extLst>
              <a:ext uri="{FF2B5EF4-FFF2-40B4-BE49-F238E27FC236}">
                <a16:creationId xmlns:a16="http://schemas.microsoft.com/office/drawing/2014/main" id="{81686900-923B-4E38-9174-613526BA92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9489" y="2227385"/>
            <a:ext cx="5828158" cy="4371118"/>
          </a:xfrm>
          <a:prstGeom prst="rect">
            <a:avLst/>
          </a:prstGeom>
        </p:spPr>
      </p:pic>
    </p:spTree>
    <p:extLst>
      <p:ext uri="{BB962C8B-B14F-4D97-AF65-F5344CB8AC3E}">
        <p14:creationId xmlns:p14="http://schemas.microsoft.com/office/powerpoint/2010/main" val="10215013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4"/>
                <a:ext cx="5181600" cy="5032375"/>
              </a:xfrm>
            </p:spPr>
            <p:txBody>
              <a:bodyPr>
                <a:normAutofit/>
              </a:bodyPr>
              <a:lstStyle/>
              <a:p>
                <a:pPr marL="0" indent="0">
                  <a:buNone/>
                </a:pPr>
                <a:r>
                  <a:rPr lang="en-US" b="1" dirty="0"/>
                  <a:t>How is our context vector modeled again?</a:t>
                </a:r>
                <a:endParaRPr lang="en-US" dirty="0"/>
              </a:p>
              <a:p>
                <a:r>
                  <a:rPr lang="en-US" b="1" dirty="0"/>
                  <a:t>Averaging</a:t>
                </a:r>
                <a:r>
                  <a:rPr lang="en-US" dirty="0"/>
                  <a:t> the words embedding vectors for the words in the context (</a:t>
                </a:r>
                <a:r>
                  <a:rPr lang="en-US" dirty="0" err="1"/>
                  <a:t>CBoW</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𝑣</m:t>
                              </m:r>
                            </m:e>
                            <m:sub>
                              <m:r>
                                <a:rPr lang="en-US" b="0" i="1" smtClean="0">
                                  <a:latin typeface="Cambria Math" panose="02040503050406030204" pitchFamily="18" charset="0"/>
                                </a:rPr>
                                <m:t>𝑘</m:t>
                              </m:r>
                            </m:sub>
                          </m:sSub>
                        </m:e>
                      </m:nary>
                    </m:oMath>
                  </m:oMathPara>
                </a14:m>
                <a:endParaRPr lang="en-US" dirty="0"/>
              </a:p>
              <a:p>
                <a:pPr marL="0" indent="0">
                  <a:buNone/>
                </a:pPr>
                <a:r>
                  <a:rPr lang="en-US" dirty="0"/>
                  <a:t>Simple, but words might cancel each other out. Averaging effect if large number of words.</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14" name="Picture 13">
            <a:extLst>
              <a:ext uri="{FF2B5EF4-FFF2-40B4-BE49-F238E27FC236}">
                <a16:creationId xmlns:a16="http://schemas.microsoft.com/office/drawing/2014/main" id="{5A840331-E4C3-4FEB-8526-462F21B04E72}"/>
              </a:ext>
            </a:extLst>
          </p:cNvPr>
          <p:cNvPicPr>
            <a:picLocks noChangeAspect="1"/>
          </p:cNvPicPr>
          <p:nvPr/>
        </p:nvPicPr>
        <p:blipFill rotWithShape="1">
          <a:blip r:embed="rId3"/>
          <a:srcRect l="14680" t="28513" r="65064" b="25948"/>
          <a:stretch/>
        </p:blipFill>
        <p:spPr>
          <a:xfrm>
            <a:off x="6294573" y="2078891"/>
            <a:ext cx="5840416" cy="4103077"/>
          </a:xfrm>
          <a:prstGeom prst="rect">
            <a:avLst/>
          </a:prstGeom>
        </p:spPr>
      </p:pic>
    </p:spTree>
    <p:extLst>
      <p:ext uri="{BB962C8B-B14F-4D97-AF65-F5344CB8AC3E}">
        <p14:creationId xmlns:p14="http://schemas.microsoft.com/office/powerpoint/2010/main" val="38873221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9)</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6"/>
            </a:pPr>
            <a:r>
              <a:rPr lang="en-US" dirty="0"/>
              <a:t>How do we evaluate the </a:t>
            </a:r>
            <a:r>
              <a:rPr lang="en-US" b="1" dirty="0"/>
              <a:t>quality/performance</a:t>
            </a:r>
            <a:r>
              <a:rPr lang="en-US" dirty="0"/>
              <a:t> of an embedding?</a:t>
            </a:r>
          </a:p>
          <a:p>
            <a:pPr marL="514350" indent="-514350">
              <a:buFont typeface="+mj-lt"/>
              <a:buAutoNum type="arabicPeriod" startAt="6"/>
            </a:pPr>
            <a:r>
              <a:rPr lang="en-US" dirty="0"/>
              <a:t>Can embeddings be </a:t>
            </a:r>
            <a:r>
              <a:rPr lang="en-US" b="1" dirty="0"/>
              <a:t>biased</a:t>
            </a:r>
            <a:r>
              <a:rPr lang="en-US" dirty="0"/>
              <a:t>?</a:t>
            </a:r>
          </a:p>
          <a:p>
            <a:pPr marL="514350" indent="-514350">
              <a:buFont typeface="+mj-lt"/>
              <a:buAutoNum type="arabicPeriod" startAt="6"/>
            </a:pPr>
            <a:r>
              <a:rPr lang="en-US" dirty="0"/>
              <a:t>Can we help the neural networks </a:t>
            </a:r>
            <a:r>
              <a:rPr lang="en-US" b="1" dirty="0"/>
              <a:t>identify the important parts of the context</a:t>
            </a:r>
            <a:r>
              <a:rPr lang="en-US" dirty="0"/>
              <a:t> to focus on?</a:t>
            </a:r>
          </a:p>
          <a:p>
            <a:pPr marL="514350" indent="-514350">
              <a:buFont typeface="+mj-lt"/>
              <a:buAutoNum type="arabicPeriod" startAt="6"/>
            </a:pPr>
            <a:r>
              <a:rPr lang="en-US" dirty="0"/>
              <a:t>What is </a:t>
            </a:r>
            <a:r>
              <a:rPr lang="en-US" b="1" dirty="0"/>
              <a:t>attention</a:t>
            </a:r>
            <a:r>
              <a:rPr lang="en-US" dirty="0"/>
              <a:t> in Neural Networks? What are </a:t>
            </a:r>
            <a:r>
              <a:rPr lang="en-US" b="1" dirty="0"/>
              <a:t>transformers</a:t>
            </a:r>
            <a:r>
              <a:rPr lang="en-US" dirty="0"/>
              <a:t> in Neural Networks?</a:t>
            </a:r>
          </a:p>
          <a:p>
            <a:pPr marL="514350" indent="-514350">
              <a:buFont typeface="+mj-lt"/>
              <a:buAutoNum type="arabicPeriod" startAt="6"/>
            </a:pPr>
            <a:r>
              <a:rPr lang="en-US" dirty="0"/>
              <a:t>What are the typical </a:t>
            </a:r>
            <a:r>
              <a:rPr lang="en-US" b="1" dirty="0"/>
              <a:t>uses for attention </a:t>
            </a:r>
            <a:r>
              <a:rPr lang="en-US" dirty="0"/>
              <a:t>these days?</a:t>
            </a:r>
          </a:p>
          <a:p>
            <a:pPr marL="514350" indent="-514350">
              <a:buFont typeface="+mj-lt"/>
              <a:buAutoNum type="arabicPeriod" startAt="6"/>
            </a:pPr>
            <a:r>
              <a:rPr lang="en-US" dirty="0"/>
              <a:t>What are the </a:t>
            </a:r>
            <a:r>
              <a:rPr lang="en-US" b="1" dirty="0"/>
              <a:t>limits of attention </a:t>
            </a:r>
            <a:r>
              <a:rPr lang="en-US" dirty="0"/>
              <a:t>and the </a:t>
            </a:r>
            <a:r>
              <a:rPr lang="en-US" b="1" dirty="0"/>
              <a:t>current research directions </a:t>
            </a:r>
            <a:r>
              <a:rPr lang="en-US" dirty="0"/>
              <a:t>on this topic?</a:t>
            </a:r>
            <a:endParaRPr lang="en-GB" dirty="0"/>
          </a:p>
        </p:txBody>
      </p:sp>
    </p:spTree>
    <p:extLst>
      <p:ext uri="{BB962C8B-B14F-4D97-AF65-F5344CB8AC3E}">
        <p14:creationId xmlns:p14="http://schemas.microsoft.com/office/powerpoint/2010/main" val="884260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hidden states of the bi-RNN gives surrounding context to word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𝑘</m:t>
                        </m:r>
                      </m:sub>
                    </m:sSub>
                  </m:oMath>
                </a14:m>
                <a:r>
                  <a:rPr lang="en-US" dirty="0"/>
                  <a: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r="-270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DE029E0F-7E99-41D9-B3B3-233765948389}"/>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32122371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a:xfrm>
                <a:off x="838200" y="1825625"/>
                <a:ext cx="5181600" cy="5032374"/>
              </a:xfrm>
            </p:spPr>
            <p:txBody>
              <a:bodyPr>
                <a:normAutofit/>
              </a:bodyPr>
              <a:lstStyle/>
              <a:p>
                <a:pPr marL="0" indent="0">
                  <a:buNone/>
                </a:pPr>
                <a:r>
                  <a:rPr lang="en-US" b="1" dirty="0"/>
                  <a:t>How is our context vector modeled again?</a:t>
                </a:r>
                <a:endParaRPr lang="en-US" dirty="0"/>
              </a:p>
              <a:p>
                <a:r>
                  <a:rPr lang="en-US" b="1" dirty="0"/>
                  <a:t>Concatenating</a:t>
                </a:r>
                <a:r>
                  <a:rPr lang="en-US" dirty="0"/>
                  <a:t> the words embedding vectors for the words in the context (</a:t>
                </a:r>
                <a:r>
                  <a:rPr lang="en-US" dirty="0" err="1"/>
                  <a:t>ELMo</a:t>
                </a:r>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e>
                      </m:acc>
                      <m:r>
                        <a:rPr lang="en-US" b="0" i="1" smtClean="0">
                          <a:latin typeface="Cambria Math" panose="02040503050406030204" pitchFamily="18" charset="0"/>
                        </a:rPr>
                        <m:t>]</m:t>
                      </m:r>
                    </m:oMath>
                  </m:oMathPara>
                </a14:m>
                <a:endParaRPr lang="en-US" dirty="0"/>
              </a:p>
              <a:p>
                <a:pPr marL="0" indent="0">
                  <a:buNone/>
                </a:pPr>
                <a:r>
                  <a:rPr lang="en-US" dirty="0"/>
                  <a:t>Preserves meaning of all surrounding words. </a:t>
                </a:r>
              </a:p>
              <a:p>
                <a:pPr marL="0" indent="0">
                  <a:buNone/>
                </a:pPr>
                <a:r>
                  <a:rPr lang="en-US" b="1" dirty="0"/>
                  <a:t>Vanishing</a:t>
                </a:r>
                <a:r>
                  <a:rPr lang="en-US" dirty="0"/>
                  <a:t> </a:t>
                </a:r>
                <a:r>
                  <a:rPr lang="en-US" b="1" dirty="0"/>
                  <a:t>effect</a:t>
                </a:r>
                <a:r>
                  <a:rPr lang="en-US" dirty="0"/>
                  <a:t> between the successive hidden states if large number of words [Vaswani2017].</a:t>
                </a:r>
              </a:p>
              <a:p>
                <a:pPr marL="0" indent="0">
                  <a:buNone/>
                </a:pPr>
                <a:endParaRPr lang="en-US" dirty="0"/>
              </a:p>
              <a:p>
                <a:pPr marL="0" indent="0">
                  <a:buNone/>
                </a:pPr>
                <a:endParaRPr lang="en-US" dirty="0"/>
              </a:p>
              <a:p>
                <a:endParaRPr lang="en-US" dirty="0"/>
              </a:p>
            </p:txBody>
          </p:sp>
        </mc:Choice>
        <mc:Fallback xmlns="">
          <p:sp>
            <p:nvSpPr>
              <p:cNvPr id="5" name="Content Placeholder 4">
                <a:extLst>
                  <a:ext uri="{FF2B5EF4-FFF2-40B4-BE49-F238E27FC236}">
                    <a16:creationId xmlns:a16="http://schemas.microsoft.com/office/drawing/2014/main" id="{9DB6DDAE-2B6C-4195-80AB-CCE46D6BC74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pic>
        <p:nvPicPr>
          <p:cNvPr id="19" name="Picture 18">
            <a:extLst>
              <a:ext uri="{FF2B5EF4-FFF2-40B4-BE49-F238E27FC236}">
                <a16:creationId xmlns:a16="http://schemas.microsoft.com/office/drawing/2014/main" id="{05AA313B-E008-4A24-8362-16BF0B8BDC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0022" y="1690688"/>
            <a:ext cx="5987296" cy="4262560"/>
          </a:xfrm>
          <a:prstGeom prst="rect">
            <a:avLst/>
          </a:prstGeom>
        </p:spPr>
      </p:pic>
      <p:sp>
        <p:nvSpPr>
          <p:cNvPr id="20" name="TextBox 19">
            <a:extLst>
              <a:ext uri="{FF2B5EF4-FFF2-40B4-BE49-F238E27FC236}">
                <a16:creationId xmlns:a16="http://schemas.microsoft.com/office/drawing/2014/main" id="{9C157079-2B11-436B-A877-94E449CF5986}"/>
              </a:ext>
            </a:extLst>
          </p:cNvPr>
          <p:cNvSpPr txBox="1"/>
          <p:nvPr/>
        </p:nvSpPr>
        <p:spPr>
          <a:xfrm>
            <a:off x="6408615" y="6119446"/>
            <a:ext cx="5758703" cy="923330"/>
          </a:xfrm>
          <a:prstGeom prst="rect">
            <a:avLst/>
          </a:prstGeom>
          <a:noFill/>
        </p:spPr>
        <p:txBody>
          <a:bodyPr wrap="square" rtlCol="0">
            <a:spAutoFit/>
          </a:bodyPr>
          <a:lstStyle/>
          <a:p>
            <a:r>
              <a:rPr lang="en-US" dirty="0"/>
              <a:t>From: </a:t>
            </a:r>
            <a:r>
              <a:rPr lang="en-US" dirty="0">
                <a:hlinkClick r:id="rId4"/>
              </a:rPr>
              <a:t>https://www.kaggle.com/sarthakvajpayee/attention-mechanism-japanese-english/notebook</a:t>
            </a:r>
            <a:endParaRPr lang="en-US" dirty="0"/>
          </a:p>
          <a:p>
            <a:endParaRPr lang="en-GB" dirty="0"/>
          </a:p>
        </p:txBody>
      </p:sp>
      <p:sp>
        <p:nvSpPr>
          <p:cNvPr id="21" name="TextBox 20">
            <a:extLst>
              <a:ext uri="{FF2B5EF4-FFF2-40B4-BE49-F238E27FC236}">
                <a16:creationId xmlns:a16="http://schemas.microsoft.com/office/drawing/2014/main" id="{9E59B12F-DCF2-4ED8-BC08-DD45E7DA3BF7}"/>
              </a:ext>
            </a:extLst>
          </p:cNvPr>
          <p:cNvSpPr txBox="1"/>
          <p:nvPr/>
        </p:nvSpPr>
        <p:spPr>
          <a:xfrm>
            <a:off x="8389822" y="5482349"/>
            <a:ext cx="2313354" cy="461665"/>
          </a:xfrm>
          <a:prstGeom prst="rect">
            <a:avLst/>
          </a:prstGeom>
          <a:solidFill>
            <a:schemeClr val="bg1"/>
          </a:solidFill>
          <a:ln>
            <a:solidFill>
              <a:schemeClr val="bg1"/>
            </a:solidFill>
          </a:ln>
        </p:spPr>
        <p:txBody>
          <a:bodyPr wrap="square" rtlCol="0">
            <a:spAutoFit/>
          </a:bodyPr>
          <a:lstStyle/>
          <a:p>
            <a:r>
              <a:rPr lang="en-US" sz="2400" dirty="0"/>
              <a:t>Sentence Length</a:t>
            </a:r>
            <a:endParaRPr lang="en-GB" sz="2400" dirty="0"/>
          </a:p>
        </p:txBody>
      </p:sp>
      <p:sp>
        <p:nvSpPr>
          <p:cNvPr id="22" name="Rectangle 21">
            <a:extLst>
              <a:ext uri="{FF2B5EF4-FFF2-40B4-BE49-F238E27FC236}">
                <a16:creationId xmlns:a16="http://schemas.microsoft.com/office/drawing/2014/main" id="{D98D7382-3FF1-4918-B9A2-085454370B5B}"/>
              </a:ext>
            </a:extLst>
          </p:cNvPr>
          <p:cNvSpPr/>
          <p:nvPr/>
        </p:nvSpPr>
        <p:spPr>
          <a:xfrm rot="16200000">
            <a:off x="5059481" y="3355686"/>
            <a:ext cx="3096873" cy="461665"/>
          </a:xfrm>
          <a:prstGeom prst="rect">
            <a:avLst/>
          </a:prstGeom>
          <a:solidFill>
            <a:schemeClr val="bg1"/>
          </a:solidFill>
          <a:ln>
            <a:solidFill>
              <a:schemeClr val="bg1"/>
            </a:solidFill>
          </a:ln>
        </p:spPr>
        <p:txBody>
          <a:bodyPr wrap="none">
            <a:spAutoFit/>
          </a:bodyPr>
          <a:lstStyle/>
          <a:p>
            <a:r>
              <a:rPr lang="en-US" sz="2400" dirty="0"/>
              <a:t>Context Accuracy Score</a:t>
            </a:r>
            <a:endParaRPr lang="en-GB" sz="2400" dirty="0"/>
          </a:p>
        </p:txBody>
      </p:sp>
      <p:sp>
        <p:nvSpPr>
          <p:cNvPr id="23" name="TextBox 22">
            <a:extLst>
              <a:ext uri="{FF2B5EF4-FFF2-40B4-BE49-F238E27FC236}">
                <a16:creationId xmlns:a16="http://schemas.microsoft.com/office/drawing/2014/main" id="{5A07C818-D79F-416F-AC9E-F6448AF89CD7}"/>
              </a:ext>
            </a:extLst>
          </p:cNvPr>
          <p:cNvSpPr txBox="1"/>
          <p:nvPr/>
        </p:nvSpPr>
        <p:spPr>
          <a:xfrm>
            <a:off x="9150225" y="2274280"/>
            <a:ext cx="2377468" cy="1015663"/>
          </a:xfrm>
          <a:prstGeom prst="rect">
            <a:avLst/>
          </a:prstGeom>
          <a:solidFill>
            <a:schemeClr val="bg1"/>
          </a:solidFill>
          <a:ln>
            <a:solidFill>
              <a:schemeClr val="bg1"/>
            </a:solidFill>
          </a:ln>
        </p:spPr>
        <p:txBody>
          <a:bodyPr wrap="square" rtlCol="0">
            <a:spAutoFit/>
          </a:bodyPr>
          <a:lstStyle/>
          <a:p>
            <a:r>
              <a:rPr lang="en-US" sz="2000" dirty="0"/>
              <a:t>Curves are variations of Seq2Seq architectures.</a:t>
            </a:r>
            <a:endParaRPr lang="en-GB" sz="2000" dirty="0"/>
          </a:p>
        </p:txBody>
      </p:sp>
    </p:spTree>
    <p:extLst>
      <p:ext uri="{BB962C8B-B14F-4D97-AF65-F5344CB8AC3E}">
        <p14:creationId xmlns:p14="http://schemas.microsoft.com/office/powerpoint/2010/main" val="1747566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populace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3320630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“Paris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538598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lnSpcReduction="10000"/>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lnSpcReduction="10000"/>
          </a:bodyPr>
          <a:lstStyle/>
          <a:p>
            <a:r>
              <a:rPr lang="en-US" dirty="0"/>
              <a:t>For instance,</a:t>
            </a:r>
          </a:p>
          <a:p>
            <a:pPr marL="0" indent="0">
              <a:buNone/>
            </a:pPr>
            <a:r>
              <a:rPr lang="en-US" sz="2200" i="1" dirty="0"/>
              <a:t>“</a:t>
            </a:r>
            <a:r>
              <a:rPr lang="en-US" sz="2200" b="1" i="1" dirty="0">
                <a:solidFill>
                  <a:srgbClr val="7030A0"/>
                </a:solidFill>
              </a:rPr>
              <a:t>Paris</a:t>
            </a:r>
            <a:r>
              <a:rPr lang="en-US" sz="22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200" b="1" i="1" dirty="0">
                <a:solidFill>
                  <a:srgbClr val="00B050"/>
                </a:solidFill>
              </a:rPr>
              <a:t>populace</a:t>
            </a:r>
            <a:r>
              <a:rPr lang="en-US" sz="22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pPr marL="0" indent="0">
              <a:buNone/>
            </a:pP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4224219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63DB5E-029C-4FAA-A759-7CEABCA1090C}"/>
              </a:ext>
            </a:extLst>
          </p:cNvPr>
          <p:cNvSpPr>
            <a:spLocks noGrp="1"/>
          </p:cNvSpPr>
          <p:nvPr>
            <p:ph type="title"/>
          </p:nvPr>
        </p:nvSpPr>
        <p:spPr/>
        <p:txBody>
          <a:bodyPr/>
          <a:lstStyle/>
          <a:p>
            <a:r>
              <a:rPr lang="en-US" dirty="0"/>
              <a:t>Sequence to sequence tasks</a:t>
            </a:r>
            <a:endParaRPr lang="en-GB" dirty="0"/>
          </a:p>
        </p:txBody>
      </p:sp>
      <p:sp>
        <p:nvSpPr>
          <p:cNvPr id="5" name="Content Placeholder 4">
            <a:extLst>
              <a:ext uri="{FF2B5EF4-FFF2-40B4-BE49-F238E27FC236}">
                <a16:creationId xmlns:a16="http://schemas.microsoft.com/office/drawing/2014/main" id="{9DB6DDAE-2B6C-4195-80AB-CCE46D6BC747}"/>
              </a:ext>
            </a:extLst>
          </p:cNvPr>
          <p:cNvSpPr>
            <a:spLocks noGrp="1"/>
          </p:cNvSpPr>
          <p:nvPr>
            <p:ph sz="half" idx="1"/>
          </p:nvPr>
        </p:nvSpPr>
        <p:spPr/>
        <p:txBody>
          <a:bodyPr>
            <a:normAutofit/>
          </a:bodyPr>
          <a:lstStyle/>
          <a:p>
            <a:pPr marL="0" indent="0">
              <a:buNone/>
            </a:pPr>
            <a:r>
              <a:rPr lang="en-US" dirty="0"/>
              <a:t>What is the reason for the loss of context meaning in large sentences?</a:t>
            </a:r>
            <a:endParaRPr lang="en-US" b="1" dirty="0"/>
          </a:p>
          <a:p>
            <a:pPr marL="0" indent="0">
              <a:buNone/>
            </a:pPr>
            <a:r>
              <a:rPr lang="en-US" b="1" dirty="0"/>
              <a:t>Words that are far away from each other will have their context lost by the hidden state of the LSTM RNN.</a:t>
            </a:r>
            <a:endParaRPr lang="en-US" dirty="0"/>
          </a:p>
        </p:txBody>
      </p:sp>
      <p:sp>
        <p:nvSpPr>
          <p:cNvPr id="2" name="Content Placeholder 1">
            <a:extLst>
              <a:ext uri="{FF2B5EF4-FFF2-40B4-BE49-F238E27FC236}">
                <a16:creationId xmlns:a16="http://schemas.microsoft.com/office/drawing/2014/main" id="{0E60314B-0048-413F-8538-1C895D656E72}"/>
              </a:ext>
            </a:extLst>
          </p:cNvPr>
          <p:cNvSpPr>
            <a:spLocks noGrp="1"/>
          </p:cNvSpPr>
          <p:nvPr>
            <p:ph sz="half" idx="2"/>
          </p:nvPr>
        </p:nvSpPr>
        <p:spPr>
          <a:xfrm>
            <a:off x="6172200" y="1825624"/>
            <a:ext cx="5181600" cy="5032375"/>
          </a:xfrm>
        </p:spPr>
        <p:txBody>
          <a:bodyPr>
            <a:normAutofit/>
          </a:bodyPr>
          <a:lstStyle/>
          <a:p>
            <a:r>
              <a:rPr lang="en-US" dirty="0"/>
              <a:t>Can we train our Neural Networks to get a better grasp of the important words that matter in the sequence and how to connect them, even when far away from each other?</a:t>
            </a:r>
          </a:p>
          <a:p>
            <a:endParaRPr lang="en-US" dirty="0"/>
          </a:p>
          <a:p>
            <a:r>
              <a:rPr lang="en-US" dirty="0"/>
              <a:t>Yes! That is what the </a:t>
            </a:r>
            <a:r>
              <a:rPr lang="en-US" b="1" dirty="0"/>
              <a:t>attention</a:t>
            </a:r>
            <a:r>
              <a:rPr lang="en-US" dirty="0"/>
              <a:t> </a:t>
            </a:r>
            <a:r>
              <a:rPr lang="en-US" b="1" dirty="0"/>
              <a:t>layer</a:t>
            </a:r>
            <a:r>
              <a:rPr lang="en-US" dirty="0"/>
              <a:t> does!</a:t>
            </a:r>
            <a:endParaRPr lang="en-GB" dirty="0"/>
          </a:p>
        </p:txBody>
      </p:sp>
      <p:pic>
        <p:nvPicPr>
          <p:cNvPr id="9" name="Picture 8">
            <a:extLst>
              <a:ext uri="{FF2B5EF4-FFF2-40B4-BE49-F238E27FC236}">
                <a16:creationId xmlns:a16="http://schemas.microsoft.com/office/drawing/2014/main" id="{5199E7AE-9D8B-48AA-9840-07230B584AAD}"/>
              </a:ext>
            </a:extLst>
          </p:cNvPr>
          <p:cNvPicPr>
            <a:picLocks noChangeAspect="1"/>
          </p:cNvPicPr>
          <p:nvPr/>
        </p:nvPicPr>
        <p:blipFill rotWithShape="1">
          <a:blip r:embed="rId2">
            <a:extLst>
              <a:ext uri="{28A0092B-C50C-407E-A947-70E740481C1C}">
                <a14:useLocalDpi xmlns:a14="http://schemas.microsoft.com/office/drawing/2010/main" val="0"/>
              </a:ext>
            </a:extLst>
          </a:blip>
          <a:srcRect r="30547" b="63273"/>
          <a:stretch/>
        </p:blipFill>
        <p:spPr>
          <a:xfrm>
            <a:off x="773722" y="4798463"/>
            <a:ext cx="4769232" cy="1891506"/>
          </a:xfrm>
          <a:prstGeom prst="rect">
            <a:avLst/>
          </a:prstGeom>
        </p:spPr>
      </p:pic>
    </p:spTree>
    <p:extLst>
      <p:ext uri="{BB962C8B-B14F-4D97-AF65-F5344CB8AC3E}">
        <p14:creationId xmlns:p14="http://schemas.microsoft.com/office/powerpoint/2010/main" val="11367506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a:t>
            </a:r>
          </a:p>
          <a:p>
            <a:pPr marL="0" indent="0">
              <a:buNone/>
            </a:pPr>
            <a:r>
              <a:rPr lang="en-US" dirty="0"/>
              <a:t>In the context of neural networks, </a:t>
            </a:r>
            <a:r>
              <a:rPr lang="en-US" b="1" dirty="0">
                <a:solidFill>
                  <a:srgbClr val="00B050"/>
                </a:solidFill>
              </a:rPr>
              <a:t>attention</a:t>
            </a:r>
            <a:r>
              <a:rPr lang="en-US" dirty="0"/>
              <a:t> (as introduced in [Vaswani2017]) is a technique that mimics cognitive attention.</a:t>
            </a:r>
          </a:p>
          <a:p>
            <a:pPr marL="0" indent="0">
              <a:buNone/>
            </a:pPr>
            <a:r>
              <a:rPr lang="en-US" dirty="0"/>
              <a:t>The effect </a:t>
            </a:r>
            <a:r>
              <a:rPr lang="en-US" b="1" dirty="0"/>
              <a:t>enhances the important parts of the input data </a:t>
            </a:r>
            <a:r>
              <a:rPr lang="en-US" dirty="0"/>
              <a:t>and </a:t>
            </a:r>
            <a:r>
              <a:rPr lang="en-US" b="1" dirty="0"/>
              <a:t>fades out the rest</a:t>
            </a:r>
            <a:r>
              <a:rPr lang="en-US" dirty="0"/>
              <a:t>.</a:t>
            </a:r>
          </a:p>
          <a:p>
            <a:pPr marL="0" indent="0">
              <a:buNone/>
            </a:pPr>
            <a:r>
              <a:rPr lang="en-US" dirty="0"/>
              <a:t>The thought being that </a:t>
            </a:r>
            <a:r>
              <a:rPr lang="en-US" b="1" dirty="0"/>
              <a:t>the network should devote more computing power on that small but important part </a:t>
            </a:r>
            <a:r>
              <a:rPr lang="en-US" dirty="0"/>
              <a:t>of the data. </a:t>
            </a:r>
          </a:p>
        </p:txBody>
      </p:sp>
      <p:pic>
        <p:nvPicPr>
          <p:cNvPr id="6" name="Picture 5">
            <a:extLst>
              <a:ext uri="{FF2B5EF4-FFF2-40B4-BE49-F238E27FC236}">
                <a16:creationId xmlns:a16="http://schemas.microsoft.com/office/drawing/2014/main" id="{C94DFBB5-3E82-4E74-9176-14907AA008FB}"/>
              </a:ext>
            </a:extLst>
          </p:cNvPr>
          <p:cNvPicPr>
            <a:picLocks noChangeAspect="1"/>
          </p:cNvPicPr>
          <p:nvPr/>
        </p:nvPicPr>
        <p:blipFill rotWithShape="1">
          <a:blip r:embed="rId2">
            <a:extLst>
              <a:ext uri="{28A0092B-C50C-407E-A947-70E740481C1C}">
                <a14:useLocalDpi xmlns:a14="http://schemas.microsoft.com/office/drawing/2010/main" val="0"/>
              </a:ext>
            </a:extLst>
          </a:blip>
          <a:srcRect r="54744"/>
          <a:stretch/>
        </p:blipFill>
        <p:spPr>
          <a:xfrm>
            <a:off x="7641148" y="1385154"/>
            <a:ext cx="3050184" cy="2784373"/>
          </a:xfrm>
          <a:prstGeom prst="rect">
            <a:avLst/>
          </a:prstGeom>
        </p:spPr>
      </p:pic>
      <p:pic>
        <p:nvPicPr>
          <p:cNvPr id="7" name="Picture 6">
            <a:extLst>
              <a:ext uri="{FF2B5EF4-FFF2-40B4-BE49-F238E27FC236}">
                <a16:creationId xmlns:a16="http://schemas.microsoft.com/office/drawing/2014/main" id="{309502DA-AF74-4191-A406-154EF6DBD60B}"/>
              </a:ext>
            </a:extLst>
          </p:cNvPr>
          <p:cNvPicPr>
            <a:picLocks noChangeAspect="1"/>
          </p:cNvPicPr>
          <p:nvPr/>
        </p:nvPicPr>
        <p:blipFill rotWithShape="1">
          <a:blip r:embed="rId2">
            <a:extLst>
              <a:ext uri="{28A0092B-C50C-407E-A947-70E740481C1C}">
                <a14:useLocalDpi xmlns:a14="http://schemas.microsoft.com/office/drawing/2010/main" val="0"/>
              </a:ext>
            </a:extLst>
          </a:blip>
          <a:srcRect l="54423"/>
          <a:stretch/>
        </p:blipFill>
        <p:spPr>
          <a:xfrm>
            <a:off x="7752861" y="3963428"/>
            <a:ext cx="3071785" cy="2784373"/>
          </a:xfrm>
          <a:prstGeom prst="rect">
            <a:avLst/>
          </a:prstGeom>
        </p:spPr>
      </p:pic>
    </p:spTree>
    <p:extLst>
      <p:ext uri="{BB962C8B-B14F-4D97-AF65-F5344CB8AC3E}">
        <p14:creationId xmlns:p14="http://schemas.microsoft.com/office/powerpoint/2010/main" val="8226793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B8C1B889-4F7E-4325-B207-A58C1D1B4F6C}"/>
              </a:ext>
            </a:extLst>
          </p:cNvPr>
          <p:cNvPicPr>
            <a:picLocks noChangeAspect="1"/>
          </p:cNvPicPr>
          <p:nvPr/>
        </p:nvPicPr>
        <p:blipFill rotWithShape="1">
          <a:blip r:embed="rId3"/>
          <a:srcRect l="64294" t="13333" r="14616" b="19795"/>
          <a:stretch/>
        </p:blipFill>
        <p:spPr>
          <a:xfrm>
            <a:off x="6861908" y="2247035"/>
            <a:ext cx="4653396" cy="4610964"/>
          </a:xfrm>
          <a:prstGeom prst="rect">
            <a:avLst/>
          </a:prstGeom>
        </p:spPr>
      </p:pic>
      <p:pic>
        <p:nvPicPr>
          <p:cNvPr id="6" name="Picture 5">
            <a:extLst>
              <a:ext uri="{FF2B5EF4-FFF2-40B4-BE49-F238E27FC236}">
                <a16:creationId xmlns:a16="http://schemas.microsoft.com/office/drawing/2014/main" id="{F04ABBEA-02CF-4CE9-AD64-97FF60F9EE1C}"/>
              </a:ext>
            </a:extLst>
          </p:cNvPr>
          <p:cNvPicPr>
            <a:picLocks noChangeAspect="1"/>
          </p:cNvPicPr>
          <p:nvPr/>
        </p:nvPicPr>
        <p:blipFill rotWithShape="1">
          <a:blip r:embed="rId4">
            <a:extLst>
              <a:ext uri="{28A0092B-C50C-407E-A947-70E740481C1C}">
                <a14:useLocalDpi xmlns:a14="http://schemas.microsoft.com/office/drawing/2010/main" val="0"/>
              </a:ext>
            </a:extLst>
          </a:blip>
          <a:srcRect r="54744"/>
          <a:stretch/>
        </p:blipFill>
        <p:spPr>
          <a:xfrm>
            <a:off x="8422687" y="255378"/>
            <a:ext cx="2104636" cy="1921226"/>
          </a:xfrm>
          <a:prstGeom prst="rect">
            <a:avLst/>
          </a:prstGeom>
        </p:spPr>
      </p:pic>
    </p:spTree>
    <p:extLst>
      <p:ext uri="{BB962C8B-B14F-4D97-AF65-F5344CB8AC3E}">
        <p14:creationId xmlns:p14="http://schemas.microsoft.com/office/powerpoint/2010/main" val="29396841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19AB-CBEF-417D-B061-80DC1E2E8DAB}"/>
              </a:ext>
            </a:extLst>
          </p:cNvPr>
          <p:cNvSpPr>
            <a:spLocks noGrp="1"/>
          </p:cNvSpPr>
          <p:nvPr>
            <p:ph type="title"/>
          </p:nvPr>
        </p:nvSpPr>
        <p:spPr/>
        <p:txBody>
          <a:bodyPr/>
          <a:lstStyle/>
          <a:p>
            <a:r>
              <a:rPr lang="en-US" dirty="0"/>
              <a:t>Attention coefficients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766E765-8C34-4AE9-ADE1-5180829B902B}"/>
                  </a:ext>
                </a:extLst>
              </p:cNvPr>
              <p:cNvSpPr>
                <a:spLocks noGrp="1"/>
              </p:cNvSpPr>
              <p:nvPr>
                <p:ph sz="half" idx="1"/>
              </p:nvPr>
            </p:nvSpPr>
            <p:spPr>
              <a:xfrm>
                <a:off x="234462" y="1825624"/>
                <a:ext cx="6346092" cy="5032375"/>
              </a:xfrm>
            </p:spPr>
            <p:txBody>
              <a:bodyPr>
                <a:normAutofit lnSpcReduction="10000"/>
              </a:bodyPr>
              <a:lstStyle/>
              <a:p>
                <a:pPr marL="0" indent="0">
                  <a:buNone/>
                </a:pPr>
                <a:r>
                  <a:rPr lang="en-US" b="1" dirty="0"/>
                  <a:t>Definition (</a:t>
                </a:r>
                <a:r>
                  <a:rPr lang="en-US" b="1" dirty="0">
                    <a:solidFill>
                      <a:srgbClr val="00B050"/>
                    </a:solidFill>
                  </a:rPr>
                  <a:t>attention</a:t>
                </a:r>
                <a:r>
                  <a:rPr lang="en-US" b="1" dirty="0"/>
                  <a:t> </a:t>
                </a:r>
                <a:r>
                  <a:rPr lang="en-US" b="1" dirty="0">
                    <a:solidFill>
                      <a:srgbClr val="00B050"/>
                    </a:solidFill>
                  </a:rPr>
                  <a:t>coefficients</a:t>
                </a:r>
                <a:r>
                  <a:rPr lang="en-US" b="1" dirty="0"/>
                  <a:t>):</a:t>
                </a:r>
              </a:p>
              <a:p>
                <a:pPr marL="0" indent="0">
                  <a:buNone/>
                </a:pPr>
                <a:r>
                  <a:rPr lang="en-US" b="1" dirty="0">
                    <a:solidFill>
                      <a:srgbClr val="00B050"/>
                    </a:solidFill>
                  </a:rPr>
                  <a:t>Attention</a:t>
                </a:r>
                <a:r>
                  <a:rPr lang="en-US" dirty="0"/>
                  <a:t> </a:t>
                </a:r>
                <a:r>
                  <a:rPr lang="en-US" b="1" dirty="0">
                    <a:solidFill>
                      <a:srgbClr val="00B050"/>
                    </a:solidFill>
                  </a:rPr>
                  <a:t>coefficients</a:t>
                </a:r>
                <a:r>
                  <a:rPr lang="en-US" dirty="0"/>
                  <a:t> identify which elements of the input sequence </a:t>
                </a:r>
                <a:br>
                  <a:rPr lang="en-US" dirty="0"/>
                </a:br>
                <a14:m>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𝑁</m:t>
                        </m:r>
                      </m:sub>
                    </m:sSub>
                    <m:r>
                      <a:rPr lang="en-US" b="0" i="1" smtClean="0">
                        <a:latin typeface="Cambria Math" panose="02040503050406030204" pitchFamily="18" charset="0"/>
                      </a:rPr>
                      <m:t>)</m:t>
                    </m:r>
                  </m:oMath>
                </a14:m>
                <a:r>
                  <a:rPr lang="en-GB" dirty="0"/>
                  <a:t> is relevant to compute an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oMath>
                </a14:m>
                <a:r>
                  <a:rPr lang="en-GB" dirty="0"/>
                  <a:t> in the output sequence</a:t>
                </a:r>
                <a:br>
                  <a:rPr lang="en-GB" dirty="0"/>
                </a:b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𝑀</m:t>
                            </m:r>
                          </m:sub>
                        </m:sSub>
                      </m:e>
                    </m:d>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m:t>
                      </m:r>
                      <m:r>
                        <a:rPr lang="en-US" b="0" i="1" smtClean="0">
                          <a:latin typeface="Cambria Math" panose="02040503050406030204" pitchFamily="18" charset="0"/>
                        </a:rPr>
                        <m:t>𝑖𝑚𝑝𝑜𝑟𝑡𝑎𝑛𝑐𝑒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b="0" i="1" smtClean="0">
                          <a:latin typeface="Cambria Math" panose="02040503050406030204" pitchFamily="18" charset="0"/>
                        </a:rPr>
                        <m:t>𝑡𝑜</m:t>
                      </m:r>
                      <m:r>
                        <a:rPr lang="en-US" b="0" i="1" smtClean="0">
                          <a:latin typeface="Cambria Math" panose="02040503050406030204" pitchFamily="18" charset="0"/>
                        </a:rPr>
                        <m:t> </m:t>
                      </m:r>
                      <m:r>
                        <a:rPr lang="en-US" b="0" i="1" smtClean="0">
                          <a:latin typeface="Cambria Math" panose="02040503050406030204" pitchFamily="18" charset="0"/>
                        </a:rPr>
                        <m:t>𝑐𝑎𝑙𝑐𝑢𝑙𝑎𝑡𝑒</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m:oMathPara>
                </a14:m>
                <a:endParaRPr lang="en-GB" dirty="0"/>
              </a:p>
              <a:p>
                <a:pPr marL="0" indent="0">
                  <a:buNone/>
                </a:pPr>
                <a:br>
                  <a:rPr lang="en-GB" dirty="0"/>
                </a:br>
                <a:r>
                  <a:rPr lang="en-GB" dirty="0"/>
                  <a:t>For instance, attention helps with shenanigans such as adjective-noun placement in English and French.</a:t>
                </a:r>
              </a:p>
            </p:txBody>
          </p:sp>
        </mc:Choice>
        <mc:Fallback xmlns="">
          <p:sp>
            <p:nvSpPr>
              <p:cNvPr id="3" name="Content Placeholder 2">
                <a:extLst>
                  <a:ext uri="{FF2B5EF4-FFF2-40B4-BE49-F238E27FC236}">
                    <a16:creationId xmlns:a16="http://schemas.microsoft.com/office/drawing/2014/main" id="{6766E765-8C34-4AE9-ADE1-5180829B902B}"/>
                  </a:ext>
                </a:extLst>
              </p:cNvPr>
              <p:cNvSpPr>
                <a:spLocks noGrp="1" noRot="1" noChangeAspect="1" noMove="1" noResize="1" noEditPoints="1" noAdjustHandles="1" noChangeArrowheads="1" noChangeShapeType="1" noTextEdit="1"/>
              </p:cNvSpPr>
              <p:nvPr>
                <p:ph sz="half" idx="1"/>
              </p:nvPr>
            </p:nvSpPr>
            <p:spPr>
              <a:xfrm>
                <a:off x="234462" y="1825624"/>
                <a:ext cx="6346092" cy="5032375"/>
              </a:xfrm>
              <a:blipFill>
                <a:blip r:embed="rId2"/>
                <a:stretch>
                  <a:fillRect l="-1921" t="-2663" r="-1345"/>
                </a:stretch>
              </a:blipFill>
            </p:spPr>
            <p:txBody>
              <a:bodyPr/>
              <a:lstStyle/>
              <a:p>
                <a:r>
                  <a:rPr lang="en-GB">
                    <a:noFill/>
                  </a:rPr>
                  <a:t> </a:t>
                </a:r>
              </a:p>
            </p:txBody>
          </p:sp>
        </mc:Fallback>
      </mc:AlternateContent>
      <p:sp>
        <p:nvSpPr>
          <p:cNvPr id="4" name="Rectangle 3">
            <a:extLst>
              <a:ext uri="{FF2B5EF4-FFF2-40B4-BE49-F238E27FC236}">
                <a16:creationId xmlns:a16="http://schemas.microsoft.com/office/drawing/2014/main" id="{0740B1B9-86D9-4FEF-8DCE-015403CA56C6}"/>
              </a:ext>
            </a:extLst>
          </p:cNvPr>
          <p:cNvSpPr/>
          <p:nvPr/>
        </p:nvSpPr>
        <p:spPr>
          <a:xfrm>
            <a:off x="6783754" y="89602"/>
            <a:ext cx="5259754" cy="7109639"/>
          </a:xfrm>
          <a:prstGeom prst="rect">
            <a:avLst/>
          </a:prstGeom>
        </p:spPr>
        <p:txBody>
          <a:bodyPr wrap="square">
            <a:spAutoFit/>
          </a:bodyPr>
          <a:lstStyle/>
          <a:p>
            <a:r>
              <a:rPr lang="en-US" sz="2400" i="1" dirty="0"/>
              <a:t>“</a:t>
            </a:r>
            <a:r>
              <a:rPr lang="en-US" sz="2400" b="1" i="1" dirty="0">
                <a:solidFill>
                  <a:srgbClr val="7030A0"/>
                </a:solidFill>
              </a:rPr>
              <a:t>Paris</a:t>
            </a:r>
            <a:r>
              <a:rPr lang="en-US" sz="2400" i="1" dirty="0"/>
              <a:t> was a universe whole and entire unto herself, hollowed and fashioned by history; so she seemed in this age of Napoleon III with her towering buildings, her massive cathedrals, her grand boulevards, and ancient winding medieval streets–as vast and indestructible as nature itself. All was embraced by her, by her volatile and enchanted </a:t>
            </a:r>
            <a:r>
              <a:rPr lang="en-US" sz="2400" b="1" i="1" dirty="0">
                <a:solidFill>
                  <a:srgbClr val="00B050"/>
                </a:solidFill>
              </a:rPr>
              <a:t>populace</a:t>
            </a:r>
            <a:r>
              <a:rPr lang="en-US" sz="2400" i="1" dirty="0"/>
              <a:t> thronging the galleries, the theaters, the cafes, giving birth over and over to genius and sanctity, philosophy and war, frivolity and the finest art; so it seemed that if all the world outside her were to sink into darkness, what was fine, what was beautiful, what was essential might there still come to its finest flower.“</a:t>
            </a:r>
          </a:p>
          <a:p>
            <a:endParaRPr lang="en-GB" sz="2400" dirty="0"/>
          </a:p>
        </p:txBody>
      </p:sp>
    </p:spTree>
    <p:extLst>
      <p:ext uri="{BB962C8B-B14F-4D97-AF65-F5344CB8AC3E}">
        <p14:creationId xmlns:p14="http://schemas.microsoft.com/office/powerpoint/2010/main" val="270860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1271CB-BA26-4470-8DE3-7BBB79BC7C82}"/>
              </a:ext>
            </a:extLst>
          </p:cNvPr>
          <p:cNvSpPr>
            <a:spLocks noGrp="1"/>
          </p:cNvSpPr>
          <p:nvPr>
            <p:ph type="title"/>
          </p:nvPr>
        </p:nvSpPr>
        <p:spPr/>
        <p:txBody>
          <a:bodyPr/>
          <a:lstStyle/>
          <a:p>
            <a:r>
              <a:rPr lang="en-US" dirty="0"/>
              <a:t>Attention: definition and motivation</a:t>
            </a:r>
            <a:endParaRPr lang="en-GB" dirty="0"/>
          </a:p>
        </p:txBody>
      </p:sp>
      <p:sp>
        <p:nvSpPr>
          <p:cNvPr id="3" name="Content Placeholder 2">
            <a:extLst>
              <a:ext uri="{FF2B5EF4-FFF2-40B4-BE49-F238E27FC236}">
                <a16:creationId xmlns:a16="http://schemas.microsoft.com/office/drawing/2014/main" id="{3FC9DC26-EBE2-4E69-8320-3A2B73D08142}"/>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transformer</a:t>
            </a:r>
            <a:r>
              <a:rPr lang="en-US" b="1" dirty="0"/>
              <a:t>):</a:t>
            </a:r>
          </a:p>
          <a:p>
            <a:pPr marL="0" indent="0">
              <a:buNone/>
            </a:pPr>
            <a:r>
              <a:rPr lang="en-US" dirty="0"/>
              <a:t>A </a:t>
            </a:r>
            <a:r>
              <a:rPr lang="en-US" b="1" dirty="0">
                <a:solidFill>
                  <a:srgbClr val="00B050"/>
                </a:solidFill>
              </a:rPr>
              <a:t>transformer</a:t>
            </a:r>
            <a:r>
              <a:rPr lang="en-US" dirty="0"/>
              <a:t> network make extensive use of </a:t>
            </a:r>
            <a:r>
              <a:rPr lang="en-US" b="1" dirty="0"/>
              <a:t>attention</a:t>
            </a:r>
            <a:r>
              <a:rPr lang="en-US" dirty="0"/>
              <a:t> </a:t>
            </a:r>
            <a:r>
              <a:rPr lang="en-US" b="1" dirty="0"/>
              <a:t>mechanisms </a:t>
            </a:r>
            <a:r>
              <a:rPr lang="en-US" dirty="0"/>
              <a:t>and more specifically</a:t>
            </a:r>
            <a:r>
              <a:rPr lang="en-US" b="1" dirty="0"/>
              <a:t> attention layers</a:t>
            </a:r>
            <a:r>
              <a:rPr lang="en-US" dirty="0"/>
              <a:t> to achieve their expressive power.</a:t>
            </a:r>
          </a:p>
          <a:p>
            <a:pPr marL="0" indent="0">
              <a:buNone/>
            </a:pPr>
            <a:r>
              <a:rPr lang="en-US" b="1" dirty="0"/>
              <a:t>Transformers</a:t>
            </a:r>
            <a:r>
              <a:rPr lang="en-US" dirty="0"/>
              <a:t> </a:t>
            </a:r>
            <a:r>
              <a:rPr lang="en-US" b="1" dirty="0"/>
              <a:t>are currently considered as</a:t>
            </a:r>
            <a:r>
              <a:rPr lang="en-US" dirty="0"/>
              <a:t> </a:t>
            </a:r>
            <a:r>
              <a:rPr lang="en-US" b="1" dirty="0"/>
              <a:t>one of the most promising directions for Computer Vision, and Natural Language Processing.</a:t>
            </a:r>
            <a:endParaRPr lang="en-GB" b="1" dirty="0"/>
          </a:p>
        </p:txBody>
      </p:sp>
      <p:pic>
        <p:nvPicPr>
          <p:cNvPr id="5" name="Picture 4">
            <a:extLst>
              <a:ext uri="{FF2B5EF4-FFF2-40B4-BE49-F238E27FC236}">
                <a16:creationId xmlns:a16="http://schemas.microsoft.com/office/drawing/2014/main" id="{22C3BB57-5946-4495-9EA6-723874605136}"/>
              </a:ext>
            </a:extLst>
          </p:cNvPr>
          <p:cNvPicPr>
            <a:picLocks noChangeAspect="1"/>
          </p:cNvPicPr>
          <p:nvPr/>
        </p:nvPicPr>
        <p:blipFill rotWithShape="1">
          <a:blip r:embed="rId3">
            <a:extLst>
              <a:ext uri="{28A0092B-C50C-407E-A947-70E740481C1C}">
                <a14:useLocalDpi xmlns:a14="http://schemas.microsoft.com/office/drawing/2010/main" val="0"/>
              </a:ext>
            </a:extLst>
          </a:blip>
          <a:srcRect l="2253" t="2605" r="2119" b="2915"/>
          <a:stretch/>
        </p:blipFill>
        <p:spPr>
          <a:xfrm>
            <a:off x="6172202" y="1690688"/>
            <a:ext cx="5642708" cy="4181231"/>
          </a:xfrm>
          <a:prstGeom prst="rect">
            <a:avLst/>
          </a:prstGeom>
        </p:spPr>
      </p:pic>
      <p:sp>
        <p:nvSpPr>
          <p:cNvPr id="6" name="TextBox 5">
            <a:extLst>
              <a:ext uri="{FF2B5EF4-FFF2-40B4-BE49-F238E27FC236}">
                <a16:creationId xmlns:a16="http://schemas.microsoft.com/office/drawing/2014/main" id="{4E63213F-FAD0-4017-9E3A-C3E1BB4BB9B1}"/>
              </a:ext>
            </a:extLst>
          </p:cNvPr>
          <p:cNvSpPr txBox="1"/>
          <p:nvPr/>
        </p:nvSpPr>
        <p:spPr>
          <a:xfrm>
            <a:off x="6885354" y="5958226"/>
            <a:ext cx="4468446" cy="646331"/>
          </a:xfrm>
          <a:prstGeom prst="rect">
            <a:avLst/>
          </a:prstGeom>
          <a:noFill/>
        </p:spPr>
        <p:txBody>
          <a:bodyPr wrap="square" rtlCol="0">
            <a:spAutoFit/>
          </a:bodyPr>
          <a:lstStyle/>
          <a:p>
            <a:r>
              <a:rPr lang="en-US" dirty="0"/>
              <a:t>Figure 27: Don’t you even think about it.</a:t>
            </a:r>
            <a:br>
              <a:rPr lang="en-US" dirty="0"/>
            </a:br>
            <a:r>
              <a:rPr lang="en-US" dirty="0"/>
              <a:t>	  Seriously, don’t.</a:t>
            </a:r>
            <a:endParaRPr lang="en-GB" dirty="0"/>
          </a:p>
        </p:txBody>
      </p:sp>
      <p:sp>
        <p:nvSpPr>
          <p:cNvPr id="4" name="&quot;Not Allowed&quot; Symbol 3">
            <a:extLst>
              <a:ext uri="{FF2B5EF4-FFF2-40B4-BE49-F238E27FC236}">
                <a16:creationId xmlns:a16="http://schemas.microsoft.com/office/drawing/2014/main" id="{543110E6-FD34-4167-B920-C3AD692F23BD}"/>
              </a:ext>
            </a:extLst>
          </p:cNvPr>
          <p:cNvSpPr/>
          <p:nvPr/>
        </p:nvSpPr>
        <p:spPr>
          <a:xfrm>
            <a:off x="7004298" y="2603240"/>
            <a:ext cx="3697915" cy="3125899"/>
          </a:xfrm>
          <a:prstGeom prst="noSmoking">
            <a:avLst/>
          </a:prstGeom>
          <a:solidFill>
            <a:srgbClr val="FF0000">
              <a:alpha val="50000"/>
            </a:srgb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1475251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EFB82-7C4E-4C24-A8CA-8084E6DBAE46}"/>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978489-EFA9-4C69-BCA1-54D19F68B5C0}"/>
              </a:ext>
            </a:extLst>
          </p:cNvPr>
          <p:cNvSpPr>
            <a:spLocks noGrp="1"/>
          </p:cNvSpPr>
          <p:nvPr>
            <p:ph idx="1"/>
          </p:nvPr>
        </p:nvSpPr>
        <p:spPr>
          <a:xfrm>
            <a:off x="838200" y="1825624"/>
            <a:ext cx="10515600" cy="5032375"/>
          </a:xfrm>
        </p:spPr>
        <p:txBody>
          <a:bodyPr/>
          <a:lstStyle/>
          <a:p>
            <a:pPr marL="0" indent="0">
              <a:buNone/>
            </a:pPr>
            <a:r>
              <a:rPr lang="en-US" dirty="0"/>
              <a:t>We have discussed the </a:t>
            </a:r>
            <a:r>
              <a:rPr lang="en-US" b="1" dirty="0"/>
              <a:t>embedding</a:t>
            </a:r>
            <a:r>
              <a:rPr lang="en-US" dirty="0"/>
              <a:t> problem, and its aspects in Natural Language Processing.</a:t>
            </a:r>
          </a:p>
          <a:p>
            <a:pPr marL="0" indent="0">
              <a:buNone/>
            </a:pPr>
            <a:r>
              <a:rPr lang="en-US" dirty="0"/>
              <a:t>Many approaches can be used to obtain word embedding.</a:t>
            </a:r>
          </a:p>
          <a:p>
            <a:r>
              <a:rPr lang="en-US" b="1" dirty="0"/>
              <a:t>Unsupervised: </a:t>
            </a:r>
            <a:r>
              <a:rPr lang="en-US" dirty="0" err="1"/>
              <a:t>CBoW</a:t>
            </a:r>
            <a:r>
              <a:rPr lang="en-US" dirty="0"/>
              <a:t> &amp; </a:t>
            </a:r>
            <a:r>
              <a:rPr lang="en-US" dirty="0" err="1"/>
              <a:t>SkipGram</a:t>
            </a:r>
            <a:r>
              <a:rPr lang="en-US" dirty="0"/>
              <a:t> (2013), </a:t>
            </a:r>
            <a:r>
              <a:rPr lang="en-US" dirty="0" err="1"/>
              <a:t>GloVe</a:t>
            </a:r>
            <a:r>
              <a:rPr lang="en-US" dirty="0"/>
              <a:t> (2014), </a:t>
            </a:r>
            <a:r>
              <a:rPr lang="en-US" dirty="0" err="1"/>
              <a:t>FastText</a:t>
            </a:r>
            <a:r>
              <a:rPr lang="en-US" dirty="0"/>
              <a:t> (2018), </a:t>
            </a:r>
            <a:r>
              <a:rPr lang="en-US" dirty="0" err="1"/>
              <a:t>ELMo</a:t>
            </a:r>
            <a:r>
              <a:rPr lang="en-US" dirty="0"/>
              <a:t> (2018).</a:t>
            </a:r>
          </a:p>
          <a:p>
            <a:r>
              <a:rPr lang="en-GB" b="1" dirty="0"/>
              <a:t>Supervised: </a:t>
            </a:r>
            <a:r>
              <a:rPr lang="en-GB" dirty="0" err="1"/>
              <a:t>InferSent</a:t>
            </a:r>
            <a:r>
              <a:rPr lang="en-GB" dirty="0"/>
              <a:t> (2018).</a:t>
            </a:r>
          </a:p>
          <a:p>
            <a:r>
              <a:rPr lang="en-GB" b="1" dirty="0"/>
              <a:t>Multi-task: </a:t>
            </a:r>
            <a:r>
              <a:rPr lang="en-GB" dirty="0"/>
              <a:t>Google’s Universal Word Embeddings (2019).</a:t>
            </a:r>
          </a:p>
          <a:p>
            <a:endParaRPr lang="en-GB" dirty="0"/>
          </a:p>
          <a:p>
            <a:pPr marL="0" indent="0">
              <a:buNone/>
            </a:pPr>
            <a:r>
              <a:rPr lang="en-GB" b="1" dirty="0"/>
              <a:t>Question: </a:t>
            </a:r>
            <a:r>
              <a:rPr lang="en-GB" dirty="0"/>
              <a:t>What makes a word embedding better than another? How do we measure the performance of an embedding?</a:t>
            </a:r>
          </a:p>
        </p:txBody>
      </p:sp>
    </p:spTree>
    <p:extLst>
      <p:ext uri="{BB962C8B-B14F-4D97-AF65-F5344CB8AC3E}">
        <p14:creationId xmlns:p14="http://schemas.microsoft.com/office/powerpoint/2010/main" val="8852847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transformer architecture</a:t>
            </a:r>
            <a:r>
              <a:rPr lang="en-US" b="1" dirty="0"/>
              <a:t>):</a:t>
            </a:r>
          </a:p>
          <a:p>
            <a:pPr marL="0" indent="0">
              <a:buNone/>
            </a:pPr>
            <a:endParaRPr lang="en-GB" dirty="0"/>
          </a:p>
        </p:txBody>
      </p:sp>
      <p:pic>
        <p:nvPicPr>
          <p:cNvPr id="5" name="Picture 4">
            <a:extLst>
              <a:ext uri="{FF2B5EF4-FFF2-40B4-BE49-F238E27FC236}">
                <a16:creationId xmlns:a16="http://schemas.microsoft.com/office/drawing/2014/main" id="{8350FDF4-8080-497B-BA52-3433D1951965}"/>
              </a:ext>
            </a:extLst>
          </p:cNvPr>
          <p:cNvPicPr>
            <a:picLocks noChangeAspect="1"/>
          </p:cNvPicPr>
          <p:nvPr/>
        </p:nvPicPr>
        <p:blipFill rotWithShape="1">
          <a:blip r:embed="rId2"/>
          <a:srcRect l="67243" t="36513" r="18398" b="33128"/>
          <a:stretch/>
        </p:blipFill>
        <p:spPr>
          <a:xfrm>
            <a:off x="6429527" y="2719754"/>
            <a:ext cx="5618629" cy="3712307"/>
          </a:xfrm>
          <a:prstGeom prst="rect">
            <a:avLst/>
          </a:prstGeom>
        </p:spPr>
      </p:pic>
      <p:sp>
        <p:nvSpPr>
          <p:cNvPr id="6" name="TextBox 5">
            <a:extLst>
              <a:ext uri="{FF2B5EF4-FFF2-40B4-BE49-F238E27FC236}">
                <a16:creationId xmlns:a16="http://schemas.microsoft.com/office/drawing/2014/main" id="{85B1929D-82FA-4071-8E1D-278C2672193B}"/>
              </a:ext>
            </a:extLst>
          </p:cNvPr>
          <p:cNvSpPr txBox="1"/>
          <p:nvPr/>
        </p:nvSpPr>
        <p:spPr>
          <a:xfrm>
            <a:off x="6172202" y="1571303"/>
            <a:ext cx="5875954" cy="954107"/>
          </a:xfrm>
          <a:prstGeom prst="rect">
            <a:avLst/>
          </a:prstGeom>
          <a:noFill/>
        </p:spPr>
        <p:txBody>
          <a:bodyPr wrap="square" rtlCol="0">
            <a:spAutoFit/>
          </a:bodyPr>
          <a:lstStyle/>
          <a:p>
            <a:pPr algn="ctr"/>
            <a:r>
              <a:rPr lang="en-US" sz="2800" dirty="0"/>
              <a:t>But first, a disclaimer from our</a:t>
            </a:r>
            <a:br>
              <a:rPr lang="en-US" sz="2800" dirty="0"/>
            </a:br>
            <a:r>
              <a:rPr lang="en-US" sz="2800" dirty="0"/>
              <a:t>beloved SUTD sponsor.</a:t>
            </a:r>
            <a:endParaRPr lang="en-GB" sz="2800" dirty="0"/>
          </a:p>
        </p:txBody>
      </p:sp>
    </p:spTree>
    <p:extLst>
      <p:ext uri="{BB962C8B-B14F-4D97-AF65-F5344CB8AC3E}">
        <p14:creationId xmlns:p14="http://schemas.microsoft.com/office/powerpoint/2010/main" val="40582949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8B543A-7328-4317-99ED-F4AAFD0E6C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7" name="Rectangle 6">
            <a:extLst>
              <a:ext uri="{FF2B5EF4-FFF2-40B4-BE49-F238E27FC236}">
                <a16:creationId xmlns:a16="http://schemas.microsoft.com/office/drawing/2014/main" id="{47649503-9890-480A-BDDC-A0225D3A75AF}"/>
              </a:ext>
            </a:extLst>
          </p:cNvPr>
          <p:cNvSpPr/>
          <p:nvPr/>
        </p:nvSpPr>
        <p:spPr>
          <a:xfrm>
            <a:off x="2790092" y="6572736"/>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C6F5792A-112D-4E21-97E9-D4F650D6A729}"/>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FCFCA55-291F-4339-9474-293C82AC13A2}"/>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940399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a:pPr>
                <a:r>
                  <a:rPr lang="en-GB" dirty="0"/>
                  <a:t>It starts with a bidirectional RNN for input embedding, which is used to propagate context between words of an input sequence.</a:t>
                </a:r>
              </a:p>
              <a:p>
                <a:pPr marL="0" indent="0">
                  <a:buNone/>
                </a:pPr>
                <a:r>
                  <a:rPr lang="en-GB" dirty="0"/>
                  <a:t>Obtain a first version of the context for any word</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oMath>
                </a14:m>
                <a:r>
                  <a:rPr lang="en-US" dirty="0"/>
                  <a:t> </a:t>
                </a:r>
                <a:r>
                  <a:rPr lang="en-GB" dirty="0"/>
                  <a:t>noted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i="1">
                            <a:latin typeface="Cambria Math" panose="02040503050406030204" pitchFamily="18" charset="0"/>
                          </a:rPr>
                          <m:t>𝑘</m:t>
                        </m:r>
                      </m:sub>
                    </m:sSub>
                  </m:oMath>
                </a14:m>
                <a:r>
                  <a:rPr lang="en-US" dirty="0"/>
                  <a:t> (as in </a:t>
                </a:r>
                <a:r>
                  <a:rPr lang="en-US" dirty="0" err="1"/>
                  <a:t>ELMo</a:t>
                </a:r>
                <a:r>
                  <a:rPr lang="en-US" dirty="0"/>
                  <a:t> for instance).</a:t>
                </a: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a:rPr lang="en-US" i="1">
                                  <a:latin typeface="Cambria Math" panose="02040503050406030204" pitchFamily="18" charset="0"/>
                                </a:rPr>
                                <m:t>h</m:t>
                              </m:r>
                            </m:e>
                            <m:sub>
                              <m:r>
                                <a:rPr lang="en-US" i="1">
                                  <a:latin typeface="Cambria Math" panose="02040503050406030204" pitchFamily="18" charset="0"/>
                                </a:rPr>
                                <m:t>𝑘</m:t>
                              </m:r>
                            </m:sub>
                          </m:sSub>
                        </m:e>
                      </m:acc>
                      <m:r>
                        <a:rPr lang="en-US" i="1">
                          <a:latin typeface="Cambria Math" panose="02040503050406030204" pitchFamily="18" charset="0"/>
                        </a:rPr>
                        <m:t>]</m:t>
                      </m:r>
                    </m:oMath>
                  </m:oMathPara>
                </a14:m>
                <a:endParaRPr lang="en-US" dirty="0"/>
              </a:p>
              <a:p>
                <a:pPr marL="514350" indent="-514350">
                  <a:buFont typeface="+mj-lt"/>
                  <a:buAutoNum type="arabicPeriod"/>
                </a:pPr>
                <a:endParaRPr lang="en-GB" dirty="0"/>
              </a:p>
            </p:txBody>
          </p:sp>
        </mc:Choice>
        <mc:Fallback xmlns="">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291B6B87-9F46-4D33-A21E-70AD200A3E43}"/>
              </a:ext>
            </a:extLst>
          </p:cNvPr>
          <p:cNvPicPr>
            <a:picLocks noChangeAspect="1"/>
          </p:cNvPicPr>
          <p:nvPr/>
        </p:nvPicPr>
        <p:blipFill rotWithShape="1">
          <a:blip r:embed="rId3"/>
          <a:srcRect l="17757" t="25435" r="67500" b="36000"/>
          <a:stretch/>
        </p:blipFill>
        <p:spPr>
          <a:xfrm>
            <a:off x="6287002" y="1825624"/>
            <a:ext cx="5803398" cy="4743647"/>
          </a:xfrm>
          <a:prstGeom prst="rect">
            <a:avLst/>
          </a:prstGeom>
        </p:spPr>
      </p:pic>
    </p:spTree>
    <p:extLst>
      <p:ext uri="{BB962C8B-B14F-4D97-AF65-F5344CB8AC3E}">
        <p14:creationId xmlns:p14="http://schemas.microsoft.com/office/powerpoint/2010/main" val="1478531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5509846"/>
            <a:ext cx="2352426" cy="11488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a:off x="2622065" y="5513754"/>
            <a:ext cx="2352426" cy="114495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7B7319D-9BFB-45EB-9D3A-A48C35EA87FC}"/>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A1A0801-B6BA-4381-B376-5A4CF9023039}"/>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665108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a:t>
            </a:r>
            <a:r>
              <a:rPr lang="en-US" b="1" dirty="0">
                <a:solidFill>
                  <a:srgbClr val="00B050"/>
                </a:solidFill>
              </a:rPr>
              <a:t>transformer architecture</a:t>
            </a:r>
            <a:r>
              <a:rPr lang="en-US" b="1" dirty="0"/>
              <a:t>):</a:t>
            </a:r>
          </a:p>
          <a:p>
            <a:pPr marL="514350" indent="-514350">
              <a:buFont typeface="+mj-lt"/>
              <a:buAutoNum type="arabicPeriod" startAt="2"/>
            </a:pPr>
            <a:r>
              <a:rPr lang="en-US" dirty="0"/>
              <a:t>If you observe, the self-attention computations have no notion of ordering of words among the sequences.</a:t>
            </a:r>
            <a:br>
              <a:rPr lang="en-US" dirty="0"/>
            </a:br>
            <a:br>
              <a:rPr lang="en-US" dirty="0"/>
            </a:br>
            <a:endParaRPr lang="en-GB" dirty="0"/>
          </a:p>
        </p:txBody>
      </p:sp>
      <p:sp>
        <p:nvSpPr>
          <p:cNvPr id="4" name="Content Placeholder 3">
            <a:extLst>
              <a:ext uri="{FF2B5EF4-FFF2-40B4-BE49-F238E27FC236}">
                <a16:creationId xmlns:a16="http://schemas.microsoft.com/office/drawing/2014/main" id="{D83AF359-981B-4913-B651-E7BD706B4CF9}"/>
              </a:ext>
            </a:extLst>
          </p:cNvPr>
          <p:cNvSpPr>
            <a:spLocks noGrp="1"/>
          </p:cNvSpPr>
          <p:nvPr>
            <p:ph sz="half" idx="2"/>
          </p:nvPr>
        </p:nvSpPr>
        <p:spPr/>
        <p:txBody>
          <a:bodyPr>
            <a:normAutofit/>
          </a:bodyPr>
          <a:lstStyle/>
          <a:p>
            <a:pPr marL="0" indent="0">
              <a:buNone/>
            </a:pPr>
            <a:r>
              <a:rPr lang="en-US" dirty="0"/>
              <a:t>Although RNNs are slow, their sequential nature ensures that the order of words is preserved.</a:t>
            </a:r>
          </a:p>
          <a:p>
            <a:pPr marL="0" indent="0">
              <a:buNone/>
            </a:pPr>
            <a:r>
              <a:rPr lang="en-US" dirty="0"/>
              <a:t>To elicit this notion of positioning of words in the sequence, Positional Encodings can be added to the regular input embeddings</a:t>
            </a:r>
          </a:p>
          <a:p>
            <a:pPr marL="0" indent="0">
              <a:buNone/>
            </a:pPr>
            <a:r>
              <a:rPr lang="en-US" dirty="0"/>
              <a:t>(out of the scope of this class, will be skipped)</a:t>
            </a:r>
            <a:endParaRPr lang="en-GB" dirty="0"/>
          </a:p>
        </p:txBody>
      </p:sp>
    </p:spTree>
    <p:extLst>
      <p:ext uri="{BB962C8B-B14F-4D97-AF65-F5344CB8AC3E}">
        <p14:creationId xmlns:p14="http://schemas.microsoft.com/office/powerpoint/2010/main" val="10157869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5040923"/>
            <a:ext cx="2352426" cy="46892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V="1">
            <a:off x="2622065" y="5040923"/>
            <a:ext cx="2352426" cy="472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8D110ED-F5F6-4315-8113-6AE16C88962F}"/>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3A95D4EA-8693-4F3F-B9C2-D08266D27FEB}"/>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839717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226646"/>
                <a:ext cx="5181600" cy="6557108"/>
              </a:xfrm>
            </p:spPr>
            <p:txBody>
              <a:bodyPr/>
              <a:lstStyle/>
              <a:p>
                <a:pPr marL="0" indent="0">
                  <a:buNone/>
                </a:pPr>
                <a:r>
                  <a:rPr lang="en-US" dirty="0"/>
                  <a:t>Let us consider the sentence</a:t>
                </a:r>
              </a:p>
              <a:p>
                <a:pPr marL="0" indent="0">
                  <a:buNone/>
                </a:pPr>
                <a:r>
                  <a:rPr lang="en-US" i="1" dirty="0"/>
                  <a:t>“Paris is the capital city of France.”</a:t>
                </a:r>
              </a:p>
              <a:p>
                <a:pPr marL="0" indent="0">
                  <a:buNone/>
                </a:pPr>
                <a:r>
                  <a:rPr lang="en-US" dirty="0"/>
                  <a:t>When I multiply</a:t>
                </a:r>
              </a:p>
              <a:p>
                <a:r>
                  <a:rPr lang="en-US" dirty="0"/>
                  <a:t>the context vector of the word city (i.e. one query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𝑞</m:t>
                        </m:r>
                      </m:e>
                      <m:sub>
                        <m:r>
                          <a:rPr lang="en-US" i="1" dirty="0" smtClean="0">
                            <a:latin typeface="Cambria Math" panose="02040503050406030204" pitchFamily="18" charset="0"/>
                          </a:rPr>
                          <m:t>𝑖</m:t>
                        </m:r>
                      </m:sub>
                    </m:sSub>
                  </m:oMath>
                </a14:m>
                <a:r>
                  <a:rPr lang="en-US" dirty="0"/>
                  <a:t>), </a:t>
                </a:r>
              </a:p>
              <a:p>
                <a:r>
                  <a:rPr lang="en-US" dirty="0"/>
                  <a:t>with another word of the sentence, e.g. Paris (i.e. one key word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𝑘</m:t>
                        </m:r>
                      </m:e>
                      <m:sub>
                        <m:r>
                          <a:rPr lang="en-US" i="1" dirty="0" smtClean="0">
                            <a:latin typeface="Cambria Math" panose="02040503050406030204" pitchFamily="18" charset="0"/>
                          </a:rPr>
                          <m:t>𝑗</m:t>
                        </m:r>
                      </m:sub>
                    </m:sSub>
                  </m:oMath>
                </a14:m>
                <a:r>
                  <a:rPr lang="en-US" dirty="0"/>
                  <a:t>),</a:t>
                </a:r>
              </a:p>
              <a:p>
                <a:r>
                  <a:rPr lang="en-US" dirty="0"/>
                  <a:t>we obtain a similarity score, as in the dot-product/cosine angle formula from earlier.</a:t>
                </a:r>
              </a:p>
              <a:p>
                <a:r>
                  <a:rPr lang="en-US" dirty="0"/>
                  <a:t>Repeat for all query/key words.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226646"/>
                <a:ext cx="5181600" cy="6557108"/>
              </a:xfrm>
              <a:blipFill>
                <a:blip r:embed="rId3"/>
                <a:stretch>
                  <a:fillRect l="-2471" t="-1487" r="-2235"/>
                </a:stretch>
              </a:blipFill>
            </p:spPr>
            <p:txBody>
              <a:bodyPr/>
              <a:lstStyle/>
              <a:p>
                <a:r>
                  <a:rPr lang="en-GB">
                    <a:noFill/>
                  </a:rPr>
                  <a:t> </a:t>
                </a:r>
              </a:p>
            </p:txBody>
          </p:sp>
        </mc:Fallback>
      </mc:AlternateContent>
    </p:spTree>
    <p:extLst>
      <p:ext uri="{BB962C8B-B14F-4D97-AF65-F5344CB8AC3E}">
        <p14:creationId xmlns:p14="http://schemas.microsoft.com/office/powerpoint/2010/main" val="3017934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a:off x="5330091" y="3798277"/>
            <a:ext cx="2508739" cy="46110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AD3CEF07-79C4-4E44-8C04-D29A205736F8}"/>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98A0871D-32D2-425F-A4D4-60EFF7E642AC}"/>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9512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016000"/>
                <a:ext cx="5181600" cy="5767754"/>
              </a:xfrm>
            </p:spPr>
            <p:txBody>
              <a:bodyPr>
                <a:normAutofit/>
              </a:bodyPr>
              <a:lstStyle/>
              <a:p>
                <a:pPr marL="0" indent="0">
                  <a:buNone/>
                </a:pPr>
                <a:r>
                  <a:rPr lang="en-US" dirty="0"/>
                  <a:t>Applying a </a:t>
                </a:r>
                <a:r>
                  <a:rPr lang="en-US" dirty="0" err="1"/>
                  <a:t>softmax</a:t>
                </a:r>
                <a:r>
                  <a:rPr lang="en-US" dirty="0"/>
                  <a:t> gives you a distribution over these similarities</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𝑠𝑜𝑓𝑡𝑚𝑎𝑥</m:t>
                      </m:r>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also like to normalize the </a:t>
                </a:r>
                <a14:m>
                  <m:oMath xmlns:m="http://schemas.openxmlformats.org/officeDocument/2006/math">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oMath>
                </a14:m>
                <a:r>
                  <a:rPr lang="en-GB" dirty="0"/>
                  <a:t> multiplication, as in the cosine angle.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𝑆</m:t>
                      </m:r>
                      <m:r>
                        <a:rPr lang="en-US" i="1">
                          <a:latin typeface="Cambria Math" panose="02040503050406030204" pitchFamily="18" charset="0"/>
                        </a:rPr>
                        <m:t>=</m:t>
                      </m:r>
                      <m:f>
                        <m:fPr>
                          <m:ctrlPr>
                            <a:rPr lang="en-US" b="0" i="1" smtClean="0">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b="0" i="1" smtClean="0">
                              <a:latin typeface="Cambria Math" panose="02040503050406030204" pitchFamily="18" charset="0"/>
                            </a:rPr>
                            <m:t>𝑑</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2</m:t>
                          </m:r>
                        </m:sub>
                      </m:sSub>
                      <m:r>
                        <a:rPr lang="en-US" i="1">
                          <a:latin typeface="Cambria Math" panose="02040503050406030204" pitchFamily="18" charset="0"/>
                        </a:rPr>
                        <m:t>=</m:t>
                      </m:r>
                      <m:r>
                        <a:rPr lang="en-US" i="1">
                          <a:latin typeface="Cambria Math" panose="02040503050406030204" pitchFamily="18" charset="0"/>
                        </a:rPr>
                        <m:t>𝑠𝑜𝑓𝑡𝑚𝑎𝑥</m:t>
                      </m:r>
                      <m:r>
                        <a:rPr lang="en-US" i="1">
                          <a:latin typeface="Cambria Math" panose="02040503050406030204" pitchFamily="18" charset="0"/>
                        </a:rPr>
                        <m:t>(</m:t>
                      </m:r>
                      <m:r>
                        <a:rPr lang="en-US" i="1">
                          <a:latin typeface="Cambria Math" panose="02040503050406030204" pitchFamily="18" charset="0"/>
                        </a:rPr>
                        <m:t>𝑆</m:t>
                      </m:r>
                      <m:r>
                        <a:rPr lang="en-US" i="1">
                          <a:latin typeface="Cambria Math" panose="02040503050406030204" pitchFamily="18" charset="0"/>
                        </a:rPr>
                        <m:t>)</m:t>
                      </m:r>
                    </m:oMath>
                  </m:oMathPara>
                </a14:m>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016000"/>
                <a:ext cx="5181600" cy="5767754"/>
              </a:xfrm>
              <a:blipFill>
                <a:blip r:embed="rId3"/>
                <a:stretch>
                  <a:fillRect l="-2471" t="-1797" r="-2471"/>
                </a:stretch>
              </a:blipFill>
            </p:spPr>
            <p:txBody>
              <a:bodyPr/>
              <a:lstStyle/>
              <a:p>
                <a:r>
                  <a:rPr lang="en-GB">
                    <a:noFill/>
                  </a:rPr>
                  <a:t> </a:t>
                </a:r>
              </a:p>
            </p:txBody>
          </p:sp>
        </mc:Fallback>
      </mc:AlternateContent>
    </p:spTree>
    <p:extLst>
      <p:ext uri="{BB962C8B-B14F-4D97-AF65-F5344CB8AC3E}">
        <p14:creationId xmlns:p14="http://schemas.microsoft.com/office/powerpoint/2010/main" val="9461762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Multiply this vector of distribution with the words in V, and you obtain a matrix of attention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𝑠𝑜𝑓𝑡𝑚𝑎𝑥</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𝑄</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𝐾</m:t>
                                  </m:r>
                                </m:e>
                                <m:sup>
                                  <m:r>
                                    <a:rPr lang="en-US" b="0" i="1" smtClean="0">
                                      <a:latin typeface="Cambria Math" panose="02040503050406030204" pitchFamily="18" charset="0"/>
                                    </a:rPr>
                                    <m:t>𝑇</m:t>
                                  </m:r>
                                </m:sup>
                              </m:sSup>
                            </m:num>
                            <m:den>
                              <m:r>
                                <a:rPr lang="en-US" b="0" i="1" smtClean="0">
                                  <a:latin typeface="Cambria Math" panose="02040503050406030204" pitchFamily="18" charset="0"/>
                                </a:rPr>
                                <m:t>𝑑</m:t>
                              </m:r>
                            </m:den>
                          </m:f>
                        </m:e>
                      </m:d>
                      <m:r>
                        <a:rPr lang="en-US" b="0" i="1" smtClean="0">
                          <a:latin typeface="Cambria Math" panose="02040503050406030204" pitchFamily="18" charset="0"/>
                        </a:rPr>
                        <m:t>𝑉</m:t>
                      </m:r>
                    </m:oMath>
                  </m:oMathPara>
                </a14:m>
                <a:endParaRPr lang="en-GB" dirty="0"/>
              </a:p>
              <a:p>
                <a:pPr marL="0" indent="0">
                  <a:buNone/>
                </a:pPr>
                <a:endParaRPr lang="en-GB" dirty="0"/>
              </a:p>
              <a:p>
                <a:pPr marL="0" indent="0">
                  <a:buNone/>
                </a:pPr>
                <a:r>
                  <a:rPr lang="en-GB" dirty="0"/>
                  <a:t>This matrix A </a:t>
                </a:r>
                <a:r>
                  <a:rPr lang="en-US" dirty="0"/>
                  <a:t>encapsulates the inter dependencies between the words of your sentence!</a:t>
                </a:r>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C5ADFA7A-5730-4286-B60F-714DB9BCC84F}"/>
                  </a:ext>
                </a:extLst>
              </p:cNvPr>
              <p:cNvSpPr>
                <a:spLocks noGrp="1" noRot="1" noChangeAspect="1" noMove="1" noResize="1" noEditPoints="1" noAdjustHandles="1" noChangeArrowheads="1" noChangeShapeType="1" noTextEdit="1"/>
              </p:cNvSpPr>
              <p:nvPr>
                <p:ph sz="half" idx="2"/>
              </p:nvPr>
            </p:nvSpPr>
            <p:spPr>
              <a:xfrm>
                <a:off x="6172200" y="1825624"/>
                <a:ext cx="5181600" cy="4958129"/>
              </a:xfrm>
              <a:blipFill>
                <a:blip r:embed="rId3"/>
                <a:stretch>
                  <a:fillRect l="-2471" t="-1966" r="-2706"/>
                </a:stretch>
              </a:blipFill>
            </p:spPr>
            <p:txBody>
              <a:bodyPr/>
              <a:lstStyle/>
              <a:p>
                <a:r>
                  <a:rPr lang="en-GB">
                    <a:noFill/>
                  </a:rPr>
                  <a:t> </a:t>
                </a:r>
              </a:p>
            </p:txBody>
          </p:sp>
        </mc:Fallback>
      </mc:AlternateContent>
    </p:spTree>
    <p:extLst>
      <p:ext uri="{BB962C8B-B14F-4D97-AF65-F5344CB8AC3E}">
        <p14:creationId xmlns:p14="http://schemas.microsoft.com/office/powerpoint/2010/main" val="2716754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idx="1"/>
          </p:nvPr>
        </p:nvSpPr>
        <p:spPr>
          <a:xfrm>
            <a:off x="838200" y="1825624"/>
            <a:ext cx="10515600" cy="5032375"/>
          </a:xfrm>
        </p:spPr>
        <p:txBody>
          <a:bodyPr>
            <a:normAutofit/>
          </a:bodyPr>
          <a:lstStyle/>
          <a:p>
            <a:r>
              <a:rPr lang="en-US" dirty="0"/>
              <a:t>Evaluating the performance of an embedding is a difficult task and still an open question in research [Schnabel2015].</a:t>
            </a:r>
          </a:p>
          <a:p>
            <a:endParaRPr lang="en-US" dirty="0"/>
          </a:p>
          <a:p>
            <a:r>
              <a:rPr lang="en-US" b="1" dirty="0"/>
              <a:t>Reason: </a:t>
            </a:r>
            <a:r>
              <a:rPr lang="en-US" dirty="0"/>
              <a:t>it is very difficult to come up with a performance </a:t>
            </a:r>
            <a:r>
              <a:rPr lang="en-US" b="1" dirty="0"/>
              <a:t>measure</a:t>
            </a:r>
            <a:r>
              <a:rPr lang="en-US" dirty="0"/>
              <a:t> to objectively evaluate the quality of a word embedding.</a:t>
            </a:r>
          </a:p>
          <a:p>
            <a:endParaRPr lang="en-US" dirty="0"/>
          </a:p>
          <a:p>
            <a:pPr marL="0" indent="0">
              <a:buNone/>
            </a:pPr>
            <a:r>
              <a:rPr lang="en-US" dirty="0"/>
              <a:t>Overall, </a:t>
            </a:r>
            <a:r>
              <a:rPr lang="en-US" b="1" dirty="0"/>
              <a:t>two approaches</a:t>
            </a:r>
            <a:r>
              <a:rPr lang="en-US" dirty="0"/>
              <a:t>:</a:t>
            </a:r>
          </a:p>
          <a:p>
            <a:r>
              <a:rPr lang="en-GB" b="1" dirty="0"/>
              <a:t>Extrinsic methods</a:t>
            </a:r>
          </a:p>
          <a:p>
            <a:r>
              <a:rPr lang="en-GB" b="1" dirty="0"/>
              <a:t>Intrinsic Methods</a:t>
            </a:r>
          </a:p>
        </p:txBody>
      </p:sp>
    </p:spTree>
    <p:extLst>
      <p:ext uri="{BB962C8B-B14F-4D97-AF65-F5344CB8AC3E}">
        <p14:creationId xmlns:p14="http://schemas.microsoft.com/office/powerpoint/2010/main" val="1443152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3"/>
                </a:pPr>
                <a:r>
                  <a:rPr lang="en-US" dirty="0"/>
                  <a:t>Producing vectors </a:t>
                </a:r>
                <a14:m>
                  <m:oMath xmlns:m="http://schemas.openxmlformats.org/officeDocument/2006/math">
                    <m:r>
                      <a:rPr lang="en-US" i="1" dirty="0" smtClean="0">
                        <a:latin typeface="Cambria Math" panose="02040503050406030204" pitchFamily="18" charset="0"/>
                      </a:rPr>
                      <m:t>𝑉</m:t>
                    </m:r>
                    <m:r>
                      <a:rPr lang="en-US" i="1" dirty="0" smtClean="0">
                        <a:latin typeface="Cambria Math" panose="02040503050406030204" pitchFamily="18" charset="0"/>
                      </a:rPr>
                      <m:t>, </m:t>
                    </m:r>
                    <m:r>
                      <a:rPr lang="en-US" i="1" dirty="0" smtClean="0">
                        <a:latin typeface="Cambria Math" panose="02040503050406030204" pitchFamily="18" charset="0"/>
                      </a:rPr>
                      <m:t>𝐾</m:t>
                    </m:r>
                    <m:r>
                      <a:rPr lang="en-US" i="1" dirty="0" smtClean="0">
                        <a:latin typeface="Cambria Math" panose="02040503050406030204" pitchFamily="18" charset="0"/>
                      </a:rPr>
                      <m:t>, </m:t>
                    </m:r>
                    <m:r>
                      <a:rPr lang="en-US" i="1" dirty="0" smtClean="0">
                        <a:latin typeface="Cambria Math" panose="02040503050406030204" pitchFamily="18" charset="0"/>
                      </a:rPr>
                      <m:t>𝑄</m:t>
                    </m:r>
                  </m:oMath>
                </a14:m>
                <a:endParaRPr lang="en-US" dirty="0"/>
              </a:p>
              <a:p>
                <a:pPr marL="0" indent="0">
                  <a:buNone/>
                </a:pPr>
                <a14:m>
                  <m:oMath xmlns:m="http://schemas.openxmlformats.org/officeDocument/2006/math">
                    <m:r>
                      <a:rPr lang="en-US" i="1" dirty="0" smtClean="0">
                        <a:latin typeface="Cambria Math" panose="02040503050406030204" pitchFamily="18" charset="0"/>
                      </a:rPr>
                      <m:t>𝑄</m:t>
                    </m:r>
                  </m:oMath>
                </a14:m>
                <a:r>
                  <a:rPr lang="en-US" dirty="0"/>
                  <a:t> is the query, i.e. the word I am currently looking at.</a:t>
                </a:r>
              </a:p>
              <a:p>
                <a:pPr marL="0" indent="0">
                  <a:buNone/>
                </a:pP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refer to values and keys, and for simplicity will first consist of all the words you have in your sentence.</a:t>
                </a:r>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blipFill>
                <a:blip r:embed="rId2"/>
                <a:stretch>
                  <a:fillRect l="-2471" t="-2241" b="-308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C5ADFA7A-5730-4286-B60F-714DB9BCC84F}"/>
              </a:ext>
            </a:extLst>
          </p:cNvPr>
          <p:cNvSpPr>
            <a:spLocks noGrp="1"/>
          </p:cNvSpPr>
          <p:nvPr>
            <p:ph sz="half" idx="2"/>
          </p:nvPr>
        </p:nvSpPr>
        <p:spPr>
          <a:xfrm>
            <a:off x="6172200" y="1825624"/>
            <a:ext cx="5181600" cy="4958129"/>
          </a:xfrm>
        </p:spPr>
        <p:txBody>
          <a:bodyPr/>
          <a:lstStyle/>
          <a:p>
            <a:pPr marL="0" indent="0">
              <a:buNone/>
            </a:pPr>
            <a:r>
              <a:rPr lang="en-US" dirty="0"/>
              <a:t>This matrix S is often referred to as </a:t>
            </a:r>
            <a:r>
              <a:rPr lang="en-US" b="1" dirty="0"/>
              <a:t>self-attention</a:t>
            </a:r>
            <a:r>
              <a:rPr lang="en-US" dirty="0"/>
              <a:t>, as it gives inter-dependencies between the words of a single sentence.</a:t>
            </a:r>
          </a:p>
          <a:p>
            <a:pPr marL="0" indent="0">
              <a:buNone/>
            </a:pPr>
            <a:endParaRPr lang="en-GB" dirty="0"/>
          </a:p>
          <a:p>
            <a:pPr marL="0" indent="0">
              <a:buNone/>
            </a:pPr>
            <a:endParaRPr lang="en-GB" dirty="0"/>
          </a:p>
          <a:p>
            <a:pPr marL="0" indent="0">
              <a:buNone/>
            </a:pPr>
            <a:endParaRPr lang="en-GB" dirty="0"/>
          </a:p>
        </p:txBody>
      </p:sp>
      <p:pic>
        <p:nvPicPr>
          <p:cNvPr id="5" name="Picture 4">
            <a:extLst>
              <a:ext uri="{FF2B5EF4-FFF2-40B4-BE49-F238E27FC236}">
                <a16:creationId xmlns:a16="http://schemas.microsoft.com/office/drawing/2014/main" id="{719BB178-5C29-4E7B-9C7E-75A39988F412}"/>
              </a:ext>
            </a:extLst>
          </p:cNvPr>
          <p:cNvPicPr>
            <a:picLocks noChangeAspect="1"/>
          </p:cNvPicPr>
          <p:nvPr/>
        </p:nvPicPr>
        <p:blipFill rotWithShape="1">
          <a:blip r:embed="rId3">
            <a:extLst>
              <a:ext uri="{28A0092B-C50C-407E-A947-70E740481C1C}">
                <a14:useLocalDpi xmlns:a14="http://schemas.microsoft.com/office/drawing/2010/main" val="0"/>
              </a:ext>
            </a:extLst>
          </a:blip>
          <a:srcRect r="54744"/>
          <a:stretch/>
        </p:blipFill>
        <p:spPr>
          <a:xfrm>
            <a:off x="7523917" y="3708502"/>
            <a:ext cx="3050184" cy="2784373"/>
          </a:xfrm>
          <a:prstGeom prst="rect">
            <a:avLst/>
          </a:prstGeom>
        </p:spPr>
      </p:pic>
    </p:spTree>
    <p:extLst>
      <p:ext uri="{BB962C8B-B14F-4D97-AF65-F5344CB8AC3E}">
        <p14:creationId xmlns:p14="http://schemas.microsoft.com/office/powerpoint/2010/main" val="24987261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C6271B3-6DC7-4F33-BD44-119FE336D4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875" y="280987"/>
            <a:ext cx="11906250" cy="6296025"/>
          </a:xfrm>
          <a:prstGeom prst="rect">
            <a:avLst/>
          </a:prstGeom>
        </p:spPr>
      </p:pic>
    </p:spTree>
    <p:extLst>
      <p:ext uri="{BB962C8B-B14F-4D97-AF65-F5344CB8AC3E}">
        <p14:creationId xmlns:p14="http://schemas.microsoft.com/office/powerpoint/2010/main" val="14130168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43938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4"/>
            </a:pPr>
            <a:r>
              <a:rPr lang="en-US" dirty="0"/>
              <a:t>Masking is only used in the decoder part (and it will be discussed later).</a:t>
            </a:r>
            <a:endParaRPr lang="en-GB" dirty="0"/>
          </a:p>
          <a:p>
            <a:pPr marL="0" indent="0">
              <a:buNone/>
            </a:pPr>
            <a:endParaRPr lang="en-GB" dirty="0"/>
          </a:p>
        </p:txBody>
      </p:sp>
      <p:pic>
        <p:nvPicPr>
          <p:cNvPr id="4" name="Picture 3">
            <a:extLst>
              <a:ext uri="{FF2B5EF4-FFF2-40B4-BE49-F238E27FC236}">
                <a16:creationId xmlns:a16="http://schemas.microsoft.com/office/drawing/2014/main" id="{DBBDFB63-3921-411B-86DC-B79C47ADFA7A}"/>
              </a:ext>
            </a:extLst>
          </p:cNvPr>
          <p:cNvPicPr>
            <a:picLocks noChangeAspect="1"/>
          </p:cNvPicPr>
          <p:nvPr/>
        </p:nvPicPr>
        <p:blipFill rotWithShape="1">
          <a:blip r:embed="rId2">
            <a:extLst>
              <a:ext uri="{28A0092B-C50C-407E-A947-70E740481C1C}">
                <a14:useLocalDpi xmlns:a14="http://schemas.microsoft.com/office/drawing/2010/main" val="0"/>
              </a:ext>
            </a:extLst>
          </a:blip>
          <a:srcRect l="69095" t="29745" r="984" b="13618"/>
          <a:stretch/>
        </p:blipFill>
        <p:spPr>
          <a:xfrm>
            <a:off x="6643077" y="912812"/>
            <a:ext cx="5087815" cy="5545275"/>
          </a:xfrm>
          <a:prstGeom prst="rect">
            <a:avLst/>
          </a:prstGeom>
        </p:spPr>
      </p:pic>
      <p:sp>
        <p:nvSpPr>
          <p:cNvPr id="6" name="Rectangle 5">
            <a:extLst>
              <a:ext uri="{FF2B5EF4-FFF2-40B4-BE49-F238E27FC236}">
                <a16:creationId xmlns:a16="http://schemas.microsoft.com/office/drawing/2014/main" id="{FD0D52E1-3D40-5D26-CF5C-62AFD7915B30}"/>
              </a:ext>
            </a:extLst>
          </p:cNvPr>
          <p:cNvSpPr/>
          <p:nvPr/>
        </p:nvSpPr>
        <p:spPr>
          <a:xfrm flipH="1" flipV="1">
            <a:off x="8034215" y="3509108"/>
            <a:ext cx="1703754" cy="7112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09249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a:off x="164127" y="4134337"/>
            <a:ext cx="2352426" cy="90658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377AFDBD-2F0D-44BC-ABF7-0A52D670E65C}"/>
              </a:ext>
            </a:extLst>
          </p:cNvPr>
          <p:cNvSpPr/>
          <p:nvPr/>
        </p:nvSpPr>
        <p:spPr>
          <a:xfrm flipH="1" flipV="1">
            <a:off x="4974489" y="711200"/>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7B445EE-24BA-4F0B-9AAE-83965CF309A8}"/>
              </a:ext>
            </a:extLst>
          </p:cNvPr>
          <p:cNvSpPr/>
          <p:nvPr/>
        </p:nvSpPr>
        <p:spPr>
          <a:xfrm flipH="1" flipV="1">
            <a:off x="8659443" y="2754923"/>
            <a:ext cx="3130063" cy="30870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676263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C426C76-0074-49EF-B719-52BA928F52AC}"/>
              </a:ext>
            </a:extLst>
          </p:cNvPr>
          <p:cNvPicPr>
            <a:picLocks noChangeAspect="1"/>
          </p:cNvPicPr>
          <p:nvPr/>
        </p:nvPicPr>
        <p:blipFill>
          <a:blip r:embed="rId2"/>
          <a:stretch>
            <a:fillRect/>
          </a:stretch>
        </p:blipFill>
        <p:spPr>
          <a:xfrm>
            <a:off x="0" y="394792"/>
            <a:ext cx="12192000" cy="6068416"/>
          </a:xfrm>
          <a:prstGeom prst="rect">
            <a:avLst/>
          </a:prstGeom>
        </p:spPr>
      </p:pic>
    </p:spTree>
    <p:extLst>
      <p:ext uri="{BB962C8B-B14F-4D97-AF65-F5344CB8AC3E}">
        <p14:creationId xmlns:p14="http://schemas.microsoft.com/office/powerpoint/2010/main" val="13045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49FE2D-F8FC-4C8E-BCB4-5FE5F313DC4A}"/>
              </a:ext>
            </a:extLst>
          </p:cNvPr>
          <p:cNvPicPr>
            <a:picLocks noChangeAspect="1"/>
          </p:cNvPicPr>
          <p:nvPr/>
        </p:nvPicPr>
        <p:blipFill>
          <a:blip r:embed="rId2"/>
          <a:stretch>
            <a:fillRect/>
          </a:stretch>
        </p:blipFill>
        <p:spPr>
          <a:xfrm>
            <a:off x="0" y="76155"/>
            <a:ext cx="12192000" cy="4671615"/>
          </a:xfrm>
          <a:prstGeom prst="rect">
            <a:avLst/>
          </a:prstGeom>
        </p:spPr>
      </p:pic>
      <p:pic>
        <p:nvPicPr>
          <p:cNvPr id="5" name="Picture 4">
            <a:extLst>
              <a:ext uri="{FF2B5EF4-FFF2-40B4-BE49-F238E27FC236}">
                <a16:creationId xmlns:a16="http://schemas.microsoft.com/office/drawing/2014/main" id="{28A5CADC-B1F5-44D1-9F25-34E291B4A1CF}"/>
              </a:ext>
            </a:extLst>
          </p:cNvPr>
          <p:cNvPicPr>
            <a:picLocks noChangeAspect="1"/>
          </p:cNvPicPr>
          <p:nvPr/>
        </p:nvPicPr>
        <p:blipFill>
          <a:blip r:embed="rId3"/>
          <a:stretch>
            <a:fillRect/>
          </a:stretch>
        </p:blipFill>
        <p:spPr>
          <a:xfrm>
            <a:off x="-121298" y="5471827"/>
            <a:ext cx="12192000" cy="1232797"/>
          </a:xfrm>
          <a:prstGeom prst="rect">
            <a:avLst/>
          </a:prstGeom>
        </p:spPr>
      </p:pic>
      <p:sp>
        <p:nvSpPr>
          <p:cNvPr id="7" name="TextBox 6">
            <a:extLst>
              <a:ext uri="{FF2B5EF4-FFF2-40B4-BE49-F238E27FC236}">
                <a16:creationId xmlns:a16="http://schemas.microsoft.com/office/drawing/2014/main" id="{B9CD7B87-8A47-4B84-A602-D39835B63AB9}"/>
              </a:ext>
            </a:extLst>
          </p:cNvPr>
          <p:cNvSpPr txBox="1"/>
          <p:nvPr/>
        </p:nvSpPr>
        <p:spPr>
          <a:xfrm>
            <a:off x="3464767" y="4848188"/>
            <a:ext cx="5019869" cy="523220"/>
          </a:xfrm>
          <a:prstGeom prst="rect">
            <a:avLst/>
          </a:prstGeom>
          <a:noFill/>
        </p:spPr>
        <p:txBody>
          <a:bodyPr wrap="square" rtlCol="0">
            <a:spAutoFit/>
          </a:bodyPr>
          <a:lstStyle/>
          <a:p>
            <a:pPr algn="ctr"/>
            <a:r>
              <a:rPr lang="en-US" sz="2800" dirty="0"/>
              <a:t>(mask part to be discussed later)</a:t>
            </a:r>
            <a:endParaRPr lang="en-GB" sz="2800" dirty="0"/>
          </a:p>
        </p:txBody>
      </p:sp>
    </p:spTree>
    <p:extLst>
      <p:ext uri="{BB962C8B-B14F-4D97-AF65-F5344CB8AC3E}">
        <p14:creationId xmlns:p14="http://schemas.microsoft.com/office/powerpoint/2010/main" val="5663949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65AB1-47CC-446F-A91B-9168019053E4}"/>
              </a:ext>
            </a:extLst>
          </p:cNvPr>
          <p:cNvPicPr>
            <a:picLocks noChangeAspect="1"/>
          </p:cNvPicPr>
          <p:nvPr/>
        </p:nvPicPr>
        <p:blipFill>
          <a:blip r:embed="rId2"/>
          <a:stretch>
            <a:fillRect/>
          </a:stretch>
        </p:blipFill>
        <p:spPr>
          <a:xfrm>
            <a:off x="0" y="85144"/>
            <a:ext cx="12192000" cy="6687711"/>
          </a:xfrm>
          <a:prstGeom prst="rect">
            <a:avLst/>
          </a:prstGeom>
        </p:spPr>
      </p:pic>
    </p:spTree>
    <p:extLst>
      <p:ext uri="{BB962C8B-B14F-4D97-AF65-F5344CB8AC3E}">
        <p14:creationId xmlns:p14="http://schemas.microsoft.com/office/powerpoint/2010/main" val="29123680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779D934-F7B3-48F2-A705-EAC9632284E1}"/>
              </a:ext>
            </a:extLst>
          </p:cNvPr>
          <p:cNvPicPr>
            <a:picLocks noChangeAspect="1"/>
          </p:cNvPicPr>
          <p:nvPr/>
        </p:nvPicPr>
        <p:blipFill>
          <a:blip r:embed="rId2"/>
          <a:stretch>
            <a:fillRect/>
          </a:stretch>
        </p:blipFill>
        <p:spPr>
          <a:xfrm>
            <a:off x="0" y="2303162"/>
            <a:ext cx="12192000" cy="2251676"/>
          </a:xfrm>
          <a:prstGeom prst="rect">
            <a:avLst/>
          </a:prstGeom>
        </p:spPr>
      </p:pic>
    </p:spTree>
    <p:extLst>
      <p:ext uri="{BB962C8B-B14F-4D97-AF65-F5344CB8AC3E}">
        <p14:creationId xmlns:p14="http://schemas.microsoft.com/office/powerpoint/2010/main" val="19483426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5"/>
            </a:pPr>
            <a:r>
              <a:rPr lang="en-US" dirty="0"/>
              <a:t>Feedforward is a set of linear/fully connected layers, whose main purpose is to reshape the attention vectors so that it is acceptable by the next encoder or decoder layer.</a:t>
            </a:r>
            <a:br>
              <a:rPr lang="en-US" dirty="0"/>
            </a:br>
            <a:br>
              <a:rPr lang="en-US" dirty="0"/>
            </a:br>
            <a:r>
              <a:rPr lang="en-US" dirty="0"/>
              <a:t>Also uses a skip/residual connection as in </a:t>
            </a:r>
            <a:r>
              <a:rPr lang="en-US" dirty="0" err="1"/>
              <a:t>ResNet</a:t>
            </a:r>
            <a:r>
              <a:rPr lang="en-US" dirty="0"/>
              <a:t>!</a:t>
            </a:r>
            <a:endParaRPr lang="en-GB" dirty="0"/>
          </a:p>
          <a:p>
            <a:pPr marL="0" indent="0">
              <a:buNone/>
            </a:pPr>
            <a:endParaRPr lang="en-GB" dirty="0"/>
          </a:p>
        </p:txBody>
      </p:sp>
      <p:pic>
        <p:nvPicPr>
          <p:cNvPr id="5" name="Picture 4">
            <a:extLst>
              <a:ext uri="{FF2B5EF4-FFF2-40B4-BE49-F238E27FC236}">
                <a16:creationId xmlns:a16="http://schemas.microsoft.com/office/drawing/2014/main" id="{5CC1F7AA-EF24-A0AF-2F8B-401CB4C9E849}"/>
              </a:ext>
            </a:extLst>
          </p:cNvPr>
          <p:cNvPicPr>
            <a:picLocks noChangeAspect="1"/>
          </p:cNvPicPr>
          <p:nvPr/>
        </p:nvPicPr>
        <p:blipFill>
          <a:blip r:embed="rId2"/>
          <a:stretch>
            <a:fillRect/>
          </a:stretch>
        </p:blipFill>
        <p:spPr>
          <a:xfrm>
            <a:off x="7182338" y="922546"/>
            <a:ext cx="4087447" cy="5012907"/>
          </a:xfrm>
          <a:prstGeom prst="rect">
            <a:avLst/>
          </a:prstGeom>
        </p:spPr>
      </p:pic>
    </p:spTree>
    <p:extLst>
      <p:ext uri="{BB962C8B-B14F-4D97-AF65-F5344CB8AC3E}">
        <p14:creationId xmlns:p14="http://schemas.microsoft.com/office/powerpoint/2010/main" val="1071808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Tree>
    <p:extLst>
      <p:ext uri="{BB962C8B-B14F-4D97-AF65-F5344CB8AC3E}">
        <p14:creationId xmlns:p14="http://schemas.microsoft.com/office/powerpoint/2010/main" val="38250521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743197"/>
            <a:ext cx="2352426" cy="204763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4D220775-74CE-A7A9-4B82-60964616AF9D}"/>
              </a:ext>
            </a:extLst>
          </p:cNvPr>
          <p:cNvSpPr txBox="1"/>
          <p:nvPr/>
        </p:nvSpPr>
        <p:spPr>
          <a:xfrm>
            <a:off x="164127" y="1358203"/>
            <a:ext cx="2032000" cy="1384995"/>
          </a:xfrm>
          <a:prstGeom prst="rect">
            <a:avLst/>
          </a:prstGeom>
          <a:noFill/>
        </p:spPr>
        <p:txBody>
          <a:bodyPr wrap="square" rtlCol="0">
            <a:spAutoFit/>
          </a:bodyPr>
          <a:lstStyle/>
          <a:p>
            <a:r>
              <a:rPr lang="en-US" sz="2800" dirty="0">
                <a:solidFill>
                  <a:schemeClr val="accent2"/>
                </a:solidFill>
              </a:rPr>
              <a:t>ONE ENCODER LAYER</a:t>
            </a:r>
            <a:endParaRPr lang="en-GB" sz="2800" dirty="0">
              <a:solidFill>
                <a:schemeClr val="accent2"/>
              </a:solidFill>
            </a:endParaRPr>
          </a:p>
        </p:txBody>
      </p:sp>
      <p:sp>
        <p:nvSpPr>
          <p:cNvPr id="8" name="Rectangle 7">
            <a:extLst>
              <a:ext uri="{FF2B5EF4-FFF2-40B4-BE49-F238E27FC236}">
                <a16:creationId xmlns:a16="http://schemas.microsoft.com/office/drawing/2014/main" id="{AA755B18-210F-A02E-B059-C8BCDC0ACF31}"/>
              </a:ext>
            </a:extLst>
          </p:cNvPr>
          <p:cNvSpPr/>
          <p:nvPr/>
        </p:nvSpPr>
        <p:spPr>
          <a:xfrm flipV="1">
            <a:off x="316527" y="3782645"/>
            <a:ext cx="410304" cy="33215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819549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8EA3F0-2A42-4F3C-8809-06B78D4791E0}"/>
              </a:ext>
            </a:extLst>
          </p:cNvPr>
          <p:cNvPicPr>
            <a:picLocks noChangeAspect="1"/>
          </p:cNvPicPr>
          <p:nvPr/>
        </p:nvPicPr>
        <p:blipFill>
          <a:blip r:embed="rId2"/>
          <a:stretch>
            <a:fillRect/>
          </a:stretch>
        </p:blipFill>
        <p:spPr>
          <a:xfrm>
            <a:off x="0" y="1778954"/>
            <a:ext cx="12192000" cy="3300091"/>
          </a:xfrm>
          <a:prstGeom prst="rect">
            <a:avLst/>
          </a:prstGeom>
        </p:spPr>
      </p:pic>
    </p:spTree>
    <p:extLst>
      <p:ext uri="{BB962C8B-B14F-4D97-AF65-F5344CB8AC3E}">
        <p14:creationId xmlns:p14="http://schemas.microsoft.com/office/powerpoint/2010/main" val="27932109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AD6FD-0986-4DBC-8327-8A4393FD5685}"/>
              </a:ext>
            </a:extLst>
          </p:cNvPr>
          <p:cNvPicPr>
            <a:picLocks noChangeAspect="1"/>
          </p:cNvPicPr>
          <p:nvPr/>
        </p:nvPicPr>
        <p:blipFill>
          <a:blip r:embed="rId2"/>
          <a:stretch>
            <a:fillRect/>
          </a:stretch>
        </p:blipFill>
        <p:spPr>
          <a:xfrm>
            <a:off x="0" y="813825"/>
            <a:ext cx="12192000" cy="5230350"/>
          </a:xfrm>
          <a:prstGeom prst="rect">
            <a:avLst/>
          </a:prstGeom>
        </p:spPr>
      </p:pic>
    </p:spTree>
    <p:extLst>
      <p:ext uri="{BB962C8B-B14F-4D97-AF65-F5344CB8AC3E}">
        <p14:creationId xmlns:p14="http://schemas.microsoft.com/office/powerpoint/2010/main" val="30975999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6CB104-4CD4-491D-A0B8-3128797EBC7C}"/>
              </a:ext>
            </a:extLst>
          </p:cNvPr>
          <p:cNvPicPr>
            <a:picLocks noChangeAspect="1"/>
          </p:cNvPicPr>
          <p:nvPr/>
        </p:nvPicPr>
        <p:blipFill rotWithShape="1">
          <a:blip r:embed="rId2"/>
          <a:srcRect r="25306"/>
          <a:stretch/>
        </p:blipFill>
        <p:spPr>
          <a:xfrm>
            <a:off x="0" y="803561"/>
            <a:ext cx="12042897" cy="4673509"/>
          </a:xfrm>
          <a:prstGeom prst="rect">
            <a:avLst/>
          </a:prstGeom>
        </p:spPr>
      </p:pic>
    </p:spTree>
    <p:extLst>
      <p:ext uri="{BB962C8B-B14F-4D97-AF65-F5344CB8AC3E}">
        <p14:creationId xmlns:p14="http://schemas.microsoft.com/office/powerpoint/2010/main" val="8130210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720BBDC-8B29-4091-8C61-1CF771AF51E0}"/>
              </a:ext>
            </a:extLst>
          </p:cNvPr>
          <p:cNvPicPr>
            <a:picLocks noChangeAspect="1"/>
          </p:cNvPicPr>
          <p:nvPr/>
        </p:nvPicPr>
        <p:blipFill rotWithShape="1">
          <a:blip r:embed="rId2"/>
          <a:srcRect r="25383"/>
          <a:stretch/>
        </p:blipFill>
        <p:spPr>
          <a:xfrm>
            <a:off x="345233" y="0"/>
            <a:ext cx="10860833" cy="6854067"/>
          </a:xfrm>
          <a:prstGeom prst="rect">
            <a:avLst/>
          </a:prstGeom>
        </p:spPr>
      </p:pic>
    </p:spTree>
    <p:extLst>
      <p:ext uri="{BB962C8B-B14F-4D97-AF65-F5344CB8AC3E}">
        <p14:creationId xmlns:p14="http://schemas.microsoft.com/office/powerpoint/2010/main" val="16786119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976923" y="1275803"/>
            <a:ext cx="2032000" cy="523220"/>
          </a:xfrm>
          <a:prstGeom prst="rect">
            <a:avLst/>
          </a:prstGeom>
          <a:noFill/>
        </p:spPr>
        <p:txBody>
          <a:bodyPr wrap="square" rtlCol="0">
            <a:spAutoFit/>
          </a:bodyPr>
          <a:lstStyle/>
          <a:p>
            <a:r>
              <a:rPr lang="en-US" sz="2800" dirty="0">
                <a:solidFill>
                  <a:schemeClr val="accent2"/>
                </a:solidFill>
              </a:rPr>
              <a:t>DECODER</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693426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a:t>
            </a:r>
            <a:r>
              <a:rPr lang="en-US" b="1" dirty="0"/>
              <a:t>masking</a:t>
            </a:r>
            <a:r>
              <a:rPr lang="en-US" dirty="0"/>
              <a:t> this time!</a:t>
            </a:r>
            <a:br>
              <a:rPr lang="en-US" dirty="0"/>
            </a:br>
            <a:br>
              <a:rPr lang="en-US" dirty="0"/>
            </a:br>
            <a:r>
              <a:rPr lang="en-US" b="1" dirty="0"/>
              <a:t>Why masking?</a:t>
            </a:r>
            <a:endParaRPr lang="en-GB" b="1"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298580"/>
            <a:ext cx="5691554" cy="6559418"/>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and “cheating” for the network.</a:t>
            </a:r>
          </a:p>
          <a:p>
            <a:pPr marL="0" indent="0">
              <a:buNone/>
            </a:pPr>
            <a:r>
              <a:rPr lang="en-US" b="1" dirty="0"/>
              <a:t>The transformer must not use the current or future output to predict the next one, so the output sequence must be partially masked to prevent this reverse information flow.</a:t>
            </a:r>
          </a:p>
          <a:p>
            <a:pPr marL="0" indent="0">
              <a:buNone/>
            </a:pPr>
            <a:r>
              <a:rPr lang="en-US" dirty="0"/>
              <a:t>Masked Multi-Head Attention ensures this.</a:t>
            </a:r>
            <a:endParaRPr lang="en-GB" dirty="0"/>
          </a:p>
        </p:txBody>
      </p:sp>
    </p:spTree>
    <p:extLst>
      <p:ext uri="{BB962C8B-B14F-4D97-AF65-F5344CB8AC3E}">
        <p14:creationId xmlns:p14="http://schemas.microsoft.com/office/powerpoint/2010/main" val="4248328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6"/>
            </a:pPr>
            <a:r>
              <a:rPr lang="en-US" dirty="0"/>
              <a:t>Same multi-head block as before but with masking this time!</a:t>
            </a:r>
            <a:br>
              <a:rPr lang="en-US" dirty="0"/>
            </a:br>
            <a:br>
              <a:rPr lang="en-US" dirty="0"/>
            </a:br>
            <a:r>
              <a:rPr lang="en-US" dirty="0"/>
              <a:t>Why masking? </a:t>
            </a:r>
            <a:endParaRPr lang="en-GB" dirty="0"/>
          </a:p>
        </p:txBody>
      </p:sp>
      <p:sp>
        <p:nvSpPr>
          <p:cNvPr id="5" name="Content Placeholder 4">
            <a:extLst>
              <a:ext uri="{FF2B5EF4-FFF2-40B4-BE49-F238E27FC236}">
                <a16:creationId xmlns:a16="http://schemas.microsoft.com/office/drawing/2014/main" id="{12C08CCE-9A67-42C6-930C-EA4A2BD07640}"/>
              </a:ext>
            </a:extLst>
          </p:cNvPr>
          <p:cNvSpPr>
            <a:spLocks noGrp="1"/>
          </p:cNvSpPr>
          <p:nvPr>
            <p:ph sz="half" idx="2"/>
          </p:nvPr>
        </p:nvSpPr>
        <p:spPr>
          <a:xfrm>
            <a:off x="6172200" y="1953845"/>
            <a:ext cx="5691554" cy="4904153"/>
          </a:xfrm>
        </p:spPr>
        <p:txBody>
          <a:bodyPr>
            <a:normAutofit/>
          </a:bodyPr>
          <a:lstStyle/>
          <a:p>
            <a:pPr marL="0" indent="0">
              <a:buNone/>
            </a:pPr>
            <a:r>
              <a:rPr lang="en-US" dirty="0"/>
              <a:t>While generating target sequences at the decoder, since the transformer uses self-attention, it tends to include all the words from the decoder inputs.</a:t>
            </a:r>
          </a:p>
          <a:p>
            <a:pPr marL="0" indent="0">
              <a:buNone/>
            </a:pPr>
            <a:r>
              <a:rPr lang="en-US" dirty="0"/>
              <a:t>But, practically this is incorrect. Only the words preceding the current word may contribute to the generation of the next word. </a:t>
            </a:r>
          </a:p>
          <a:p>
            <a:pPr marL="0" indent="0">
              <a:buNone/>
            </a:pPr>
            <a:r>
              <a:rPr lang="en-US" dirty="0"/>
              <a:t>Masked Multi-Head Attention ensures this.</a:t>
            </a:r>
            <a:endParaRPr lang="en-GB" dirty="0"/>
          </a:p>
        </p:txBody>
      </p:sp>
      <p:pic>
        <p:nvPicPr>
          <p:cNvPr id="6" name="Picture 5">
            <a:extLst>
              <a:ext uri="{FF2B5EF4-FFF2-40B4-BE49-F238E27FC236}">
                <a16:creationId xmlns:a16="http://schemas.microsoft.com/office/drawing/2014/main" id="{BA28E1FE-73C1-470A-90F9-05D619F307AC}"/>
              </a:ext>
            </a:extLst>
          </p:cNvPr>
          <p:cNvPicPr>
            <a:picLocks noChangeAspect="1"/>
          </p:cNvPicPr>
          <p:nvPr/>
        </p:nvPicPr>
        <p:blipFill rotWithShape="1">
          <a:blip r:embed="rId2"/>
          <a:srcRect l="64166" t="22769" r="14616" b="44410"/>
          <a:stretch/>
        </p:blipFill>
        <p:spPr>
          <a:xfrm>
            <a:off x="1588871" y="2055446"/>
            <a:ext cx="9390122" cy="4539030"/>
          </a:xfrm>
          <a:prstGeom prst="rect">
            <a:avLst/>
          </a:prstGeom>
        </p:spPr>
      </p:pic>
    </p:spTree>
    <p:extLst>
      <p:ext uri="{BB962C8B-B14F-4D97-AF65-F5344CB8AC3E}">
        <p14:creationId xmlns:p14="http://schemas.microsoft.com/office/powerpoint/2010/main" val="13703553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1B41D4-199A-4E14-A533-8C520600C6CA}"/>
              </a:ext>
            </a:extLst>
          </p:cNvPr>
          <p:cNvPicPr>
            <a:picLocks noChangeAspect="1"/>
          </p:cNvPicPr>
          <p:nvPr/>
        </p:nvPicPr>
        <p:blipFill rotWithShape="1">
          <a:blip r:embed="rId2"/>
          <a:srcRect r="23929"/>
          <a:stretch/>
        </p:blipFill>
        <p:spPr>
          <a:xfrm>
            <a:off x="0" y="1992312"/>
            <a:ext cx="12181670" cy="3774006"/>
          </a:xfrm>
          <a:prstGeom prst="rect">
            <a:avLst/>
          </a:prstGeom>
        </p:spPr>
      </p:pic>
      <p:sp>
        <p:nvSpPr>
          <p:cNvPr id="7" name="TextBox 6">
            <a:extLst>
              <a:ext uri="{FF2B5EF4-FFF2-40B4-BE49-F238E27FC236}">
                <a16:creationId xmlns:a16="http://schemas.microsoft.com/office/drawing/2014/main" id="{2C2D7457-0C1C-4AEB-99C2-D201BED774E7}"/>
              </a:ext>
            </a:extLst>
          </p:cNvPr>
          <p:cNvSpPr txBox="1"/>
          <p:nvPr/>
        </p:nvSpPr>
        <p:spPr>
          <a:xfrm>
            <a:off x="788876" y="541831"/>
            <a:ext cx="5019869" cy="954107"/>
          </a:xfrm>
          <a:prstGeom prst="rect">
            <a:avLst/>
          </a:prstGeom>
          <a:noFill/>
        </p:spPr>
        <p:txBody>
          <a:bodyPr wrap="square" rtlCol="0">
            <a:spAutoFit/>
          </a:bodyPr>
          <a:lstStyle/>
          <a:p>
            <a:pPr algn="ctr"/>
            <a:r>
              <a:rPr lang="en-US" sz="2800" dirty="0"/>
              <a:t>(Extra step in the attention layer class, forward method!)</a:t>
            </a:r>
            <a:endParaRPr lang="en-GB" sz="2800" dirty="0"/>
          </a:p>
        </p:txBody>
      </p:sp>
      <p:sp>
        <p:nvSpPr>
          <p:cNvPr id="3" name="TextBox 2">
            <a:extLst>
              <a:ext uri="{FF2B5EF4-FFF2-40B4-BE49-F238E27FC236}">
                <a16:creationId xmlns:a16="http://schemas.microsoft.com/office/drawing/2014/main" id="{7F2F2EAD-F0A9-8493-6924-24E2A4C6E3DA}"/>
              </a:ext>
            </a:extLst>
          </p:cNvPr>
          <p:cNvSpPr txBox="1"/>
          <p:nvPr/>
        </p:nvSpPr>
        <p:spPr>
          <a:xfrm>
            <a:off x="7197967" y="1018884"/>
            <a:ext cx="4900247" cy="1815882"/>
          </a:xfrm>
          <a:prstGeom prst="rect">
            <a:avLst/>
          </a:prstGeom>
          <a:noFill/>
        </p:spPr>
        <p:txBody>
          <a:bodyPr wrap="square" rtlCol="0">
            <a:spAutoFit/>
          </a:bodyPr>
          <a:lstStyle/>
          <a:p>
            <a:r>
              <a:rPr lang="en-US" sz="2800" dirty="0">
                <a:solidFill>
                  <a:schemeClr val="accent2"/>
                </a:solidFill>
              </a:rPr>
              <a:t>Note: I played around with a few different masks, just for fun.</a:t>
            </a:r>
            <a:br>
              <a:rPr lang="en-US" sz="2800" dirty="0">
                <a:solidFill>
                  <a:schemeClr val="accent2"/>
                </a:solidFill>
              </a:rPr>
            </a:br>
            <a:r>
              <a:rPr lang="en-US" sz="2800" dirty="0">
                <a:solidFill>
                  <a:schemeClr val="accent2"/>
                </a:solidFill>
              </a:rPr>
              <a:t>Paper suggests to use the </a:t>
            </a:r>
            <a:r>
              <a:rPr lang="en-US" sz="2800" dirty="0" err="1">
                <a:solidFill>
                  <a:schemeClr val="accent2"/>
                </a:solidFill>
              </a:rPr>
              <a:t>triu</a:t>
            </a:r>
            <a:r>
              <a:rPr lang="en-US" sz="2800" dirty="0">
                <a:solidFill>
                  <a:schemeClr val="accent2"/>
                </a:solidFill>
              </a:rPr>
              <a:t> (upper triangular) mask.</a:t>
            </a:r>
            <a:endParaRPr lang="en-GB" sz="2800" dirty="0">
              <a:solidFill>
                <a:schemeClr val="accent2"/>
              </a:solidFill>
            </a:endParaRPr>
          </a:p>
        </p:txBody>
      </p:sp>
    </p:spTree>
    <p:extLst>
      <p:ext uri="{BB962C8B-B14F-4D97-AF65-F5344CB8AC3E}">
        <p14:creationId xmlns:p14="http://schemas.microsoft.com/office/powerpoint/2010/main" val="4187311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lstStyle/>
          <a:p>
            <a:pPr marL="0" indent="0">
              <a:buNone/>
            </a:pPr>
            <a:r>
              <a:rPr lang="en-US" dirty="0"/>
              <a:t>Typically, training a </a:t>
            </a:r>
            <a:r>
              <a:rPr lang="en-US" dirty="0" err="1"/>
              <a:t>CBoW</a:t>
            </a:r>
            <a:r>
              <a:rPr lang="en-US" dirty="0"/>
              <a:t> requires to predict a missing word, in the middle of a given sentence.</a:t>
            </a:r>
          </a:p>
          <a:p>
            <a:pPr marL="0" indent="0">
              <a:buNone/>
            </a:pPr>
            <a:endParaRPr lang="en-US" dirty="0"/>
          </a:p>
          <a:p>
            <a:pPr marL="0" indent="0">
              <a:buNone/>
            </a:pPr>
            <a:r>
              <a:rPr lang="en-GB" dirty="0"/>
              <a:t>This is an easier task to train on, compared to predicting the possible context words for a given single word (</a:t>
            </a:r>
            <a:r>
              <a:rPr lang="en-GB" dirty="0" err="1"/>
              <a:t>SkipGram</a:t>
            </a:r>
            <a:r>
              <a:rPr lang="en-GB" dirty="0"/>
              <a:t>)</a:t>
            </a:r>
          </a:p>
          <a:p>
            <a:pPr marL="0" indent="0">
              <a:buNone/>
            </a:pPr>
            <a:endParaRPr lang="en-GB" dirty="0"/>
          </a:p>
          <a:p>
            <a:pPr marL="0" indent="0">
              <a:buNone/>
            </a:pPr>
            <a:r>
              <a:rPr lang="en-GB" dirty="0"/>
              <a:t>For this reason, we often assume that </a:t>
            </a:r>
            <a:r>
              <a:rPr lang="en-GB" b="1" dirty="0" err="1"/>
              <a:t>SkipGram</a:t>
            </a:r>
            <a:r>
              <a:rPr lang="en-GB" b="1" dirty="0"/>
              <a:t> &gt; </a:t>
            </a:r>
            <a:r>
              <a:rPr lang="en-GB" b="1" dirty="0" err="1"/>
              <a:t>CBoW</a:t>
            </a:r>
            <a:r>
              <a:rPr lang="en-GB" b="1" dirty="0"/>
              <a:t>.</a:t>
            </a:r>
          </a:p>
        </p:txBody>
      </p:sp>
    </p:spTree>
    <p:extLst>
      <p:ext uri="{BB962C8B-B14F-4D97-AF65-F5344CB8AC3E}">
        <p14:creationId xmlns:p14="http://schemas.microsoft.com/office/powerpoint/2010/main" val="3179855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DECODER BLOCK!</a:t>
            </a:r>
            <a:endParaRPr lang="en-GB" sz="2800" dirty="0">
              <a:solidFill>
                <a:schemeClr val="accent2"/>
              </a:solidFill>
            </a:endParaRPr>
          </a:p>
        </p:txBody>
      </p:sp>
      <p:sp>
        <p:nvSpPr>
          <p:cNvPr id="3" name="Rectangle 2">
            <a:extLst>
              <a:ext uri="{FF2B5EF4-FFF2-40B4-BE49-F238E27FC236}">
                <a16:creationId xmlns:a16="http://schemas.microsoft.com/office/drawing/2014/main" id="{F2833502-017F-4D6F-9DA7-B015E2CDF05E}"/>
              </a:ext>
            </a:extLst>
          </p:cNvPr>
          <p:cNvSpPr/>
          <p:nvPr/>
        </p:nvSpPr>
        <p:spPr>
          <a:xfrm flipH="1" flipV="1">
            <a:off x="2555629" y="195385"/>
            <a:ext cx="2321169" cy="647895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394487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7"/>
                </a:pPr>
                <a:r>
                  <a:rPr lang="en-US" dirty="0"/>
                  <a:t>The second attention block is special as it uses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𝐾</m:t>
                    </m:r>
                  </m:oMath>
                </a14:m>
                <a:r>
                  <a:rPr lang="en-US" dirty="0"/>
                  <a:t> from the encoder part and </a:t>
                </a:r>
                <a14:m>
                  <m:oMath xmlns:m="http://schemas.openxmlformats.org/officeDocument/2006/math">
                    <m:r>
                      <a:rPr lang="en-US" i="1" dirty="0" smtClean="0">
                        <a:latin typeface="Cambria Math" panose="02040503050406030204" pitchFamily="18" charset="0"/>
                      </a:rPr>
                      <m:t>𝑄</m:t>
                    </m:r>
                  </m:oMath>
                </a14:m>
                <a:r>
                  <a:rPr lang="en-US" dirty="0"/>
                  <a:t> from the decoder part.</a:t>
                </a:r>
              </a:p>
              <a:p>
                <a:pPr marL="514350" indent="-514350">
                  <a:buFont typeface="+mj-lt"/>
                  <a:buAutoNum type="arabicPeriod" startAt="7"/>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m:t>
                      </m:r>
                      <m:r>
                        <a:rPr lang="en-US" i="1">
                          <a:latin typeface="Cambria Math" panose="02040503050406030204" pitchFamily="18" charset="0"/>
                        </a:rPr>
                        <m:t>=</m:t>
                      </m:r>
                      <m:r>
                        <a:rPr lang="en-US" i="1">
                          <a:latin typeface="Cambria Math" panose="02040503050406030204" pitchFamily="18" charset="0"/>
                        </a:rPr>
                        <m:t>𝑠𝑜𝑓𝑡𝑚𝑎𝑥</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𝑄</m:t>
                              </m:r>
                              <m:sSup>
                                <m:sSupPr>
                                  <m:ctrlPr>
                                    <a:rPr lang="en-US" i="1">
                                      <a:latin typeface="Cambria Math" panose="02040503050406030204" pitchFamily="18" charset="0"/>
                                    </a:rPr>
                                  </m:ctrlPr>
                                </m:sSupPr>
                                <m:e>
                                  <m:r>
                                    <a:rPr lang="en-US" i="1">
                                      <a:latin typeface="Cambria Math" panose="02040503050406030204" pitchFamily="18" charset="0"/>
                                    </a:rPr>
                                    <m:t>𝐾</m:t>
                                  </m:r>
                                </m:e>
                                <m:sup>
                                  <m:r>
                                    <a:rPr lang="en-US" i="1">
                                      <a:latin typeface="Cambria Math" panose="02040503050406030204" pitchFamily="18" charset="0"/>
                                    </a:rPr>
                                    <m:t>𝑇</m:t>
                                  </m:r>
                                </m:sup>
                              </m:sSup>
                            </m:num>
                            <m:den>
                              <m:r>
                                <a:rPr lang="en-US" i="1">
                                  <a:latin typeface="Cambria Math" panose="02040503050406030204" pitchFamily="18" charset="0"/>
                                </a:rPr>
                                <m:t>𝑑</m:t>
                              </m:r>
                            </m:den>
                          </m:f>
                        </m:e>
                      </m:d>
                      <m:r>
                        <a:rPr lang="en-US" i="1">
                          <a:latin typeface="Cambria Math" panose="02040503050406030204" pitchFamily="18" charset="0"/>
                        </a:rPr>
                        <m:t>𝑉</m:t>
                      </m:r>
                    </m:oMath>
                  </m:oMathPara>
                </a14:m>
                <a:endParaRPr lang="en-GB" dirty="0"/>
              </a:p>
              <a:p>
                <a:pPr marL="514350" indent="-514350">
                  <a:buFont typeface="+mj-lt"/>
                  <a:buAutoNum type="arabicPeriod" startAt="7"/>
                </a:pPr>
                <a:endParaRPr lang="en-GB"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Right 3">
            <a:extLst>
              <a:ext uri="{FF2B5EF4-FFF2-40B4-BE49-F238E27FC236}">
                <a16:creationId xmlns:a16="http://schemas.microsoft.com/office/drawing/2014/main" id="{D8407E37-F692-4077-9E97-1913E3784720}"/>
              </a:ext>
            </a:extLst>
          </p:cNvPr>
          <p:cNvSpPr/>
          <p:nvPr/>
        </p:nvSpPr>
        <p:spPr>
          <a:xfrm>
            <a:off x="6611815" y="3114430"/>
            <a:ext cx="765908" cy="50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737324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Repeat the attention block (multi-head attention + add/norm + feed forward) a few times.</a:t>
            </a:r>
            <a:br>
              <a:rPr lang="en-US" dirty="0"/>
            </a:br>
            <a:br>
              <a:rPr lang="en-US" dirty="0"/>
            </a:br>
            <a:r>
              <a:rPr lang="en-US" dirty="0"/>
              <a:t>Finish with a fully connected and </a:t>
            </a:r>
            <a:r>
              <a:rPr lang="en-US" dirty="0" err="1"/>
              <a:t>softmax</a:t>
            </a:r>
            <a:r>
              <a:rPr lang="en-US" dirty="0"/>
              <a:t> giving probabilities for the words in each position of the output sequence!</a:t>
            </a:r>
            <a:endParaRPr lang="en-GB" dirty="0"/>
          </a:p>
        </p:txBody>
      </p:sp>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2">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7614625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155F8C-12A6-497C-989D-B8D326A096C4}"/>
              </a:ext>
            </a:extLst>
          </p:cNvPr>
          <p:cNvPicPr>
            <a:picLocks noChangeAspect="1"/>
          </p:cNvPicPr>
          <p:nvPr/>
        </p:nvPicPr>
        <p:blipFill>
          <a:blip r:embed="rId2"/>
          <a:stretch>
            <a:fillRect/>
          </a:stretch>
        </p:blipFill>
        <p:spPr>
          <a:xfrm>
            <a:off x="0" y="1831831"/>
            <a:ext cx="12192000" cy="3194338"/>
          </a:xfrm>
          <a:prstGeom prst="rect">
            <a:avLst/>
          </a:prstGeom>
        </p:spPr>
      </p:pic>
    </p:spTree>
    <p:extLst>
      <p:ext uri="{BB962C8B-B14F-4D97-AF65-F5344CB8AC3E}">
        <p14:creationId xmlns:p14="http://schemas.microsoft.com/office/powerpoint/2010/main" val="1302857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CFAEED-76E3-4752-91EA-FC50E660C513}"/>
              </a:ext>
            </a:extLst>
          </p:cNvPr>
          <p:cNvPicPr>
            <a:picLocks noChangeAspect="1"/>
          </p:cNvPicPr>
          <p:nvPr/>
        </p:nvPicPr>
        <p:blipFill rotWithShape="1">
          <a:blip r:embed="rId2"/>
          <a:srcRect r="29362"/>
          <a:stretch/>
        </p:blipFill>
        <p:spPr>
          <a:xfrm>
            <a:off x="1155441" y="7368"/>
            <a:ext cx="9881118" cy="6843264"/>
          </a:xfrm>
          <a:prstGeom prst="rect">
            <a:avLst/>
          </a:prstGeom>
        </p:spPr>
      </p:pic>
    </p:spTree>
    <p:extLst>
      <p:ext uri="{BB962C8B-B14F-4D97-AF65-F5344CB8AC3E}">
        <p14:creationId xmlns:p14="http://schemas.microsoft.com/office/powerpoint/2010/main" val="41396768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1E7332-4F16-416D-BF86-CD9584FAB297}"/>
              </a:ext>
            </a:extLst>
          </p:cNvPr>
          <p:cNvPicPr>
            <a:picLocks noChangeAspect="1"/>
          </p:cNvPicPr>
          <p:nvPr/>
        </p:nvPicPr>
        <p:blipFill>
          <a:blip r:embed="rId2"/>
          <a:stretch>
            <a:fillRect/>
          </a:stretch>
        </p:blipFill>
        <p:spPr>
          <a:xfrm>
            <a:off x="-56305" y="1386753"/>
            <a:ext cx="12248305" cy="5037493"/>
          </a:xfrm>
          <a:prstGeom prst="rect">
            <a:avLst/>
          </a:prstGeom>
        </p:spPr>
      </p:pic>
    </p:spTree>
    <p:extLst>
      <p:ext uri="{BB962C8B-B14F-4D97-AF65-F5344CB8AC3E}">
        <p14:creationId xmlns:p14="http://schemas.microsoft.com/office/powerpoint/2010/main" val="299542132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2164F6-05C4-47F7-B023-6896F24CEA37}"/>
              </a:ext>
            </a:extLst>
          </p:cNvPr>
          <p:cNvPicPr>
            <a:picLocks noChangeAspect="1"/>
          </p:cNvPicPr>
          <p:nvPr/>
        </p:nvPicPr>
        <p:blipFill>
          <a:blip r:embed="rId2"/>
          <a:stretch>
            <a:fillRect/>
          </a:stretch>
        </p:blipFill>
        <p:spPr>
          <a:xfrm>
            <a:off x="609600" y="-14533"/>
            <a:ext cx="10949646" cy="6872533"/>
          </a:xfrm>
          <a:prstGeom prst="rect">
            <a:avLst/>
          </a:prstGeom>
        </p:spPr>
      </p:pic>
    </p:spTree>
    <p:extLst>
      <p:ext uri="{BB962C8B-B14F-4D97-AF65-F5344CB8AC3E}">
        <p14:creationId xmlns:p14="http://schemas.microsoft.com/office/powerpoint/2010/main" val="349959847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40802-4B0A-4326-B5BB-5DEF776050BD}"/>
              </a:ext>
            </a:extLst>
          </p:cNvPr>
          <p:cNvSpPr>
            <a:spLocks noGrp="1"/>
          </p:cNvSpPr>
          <p:nvPr>
            <p:ph type="title"/>
          </p:nvPr>
        </p:nvSpPr>
        <p:spPr/>
        <p:txBody>
          <a:bodyPr/>
          <a:lstStyle/>
          <a:p>
            <a:r>
              <a:rPr lang="en-US" dirty="0"/>
              <a:t>The attention layer</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362AD19-5F25-46A7-8D52-D58FEE534C0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multi-head self-attention layer a.k.a. the </a:t>
                </a:r>
                <a:r>
                  <a:rPr lang="en-US" b="1" dirty="0">
                    <a:solidFill>
                      <a:srgbClr val="00B050"/>
                    </a:solidFill>
                  </a:rPr>
                  <a:t>attention</a:t>
                </a:r>
                <a:r>
                  <a:rPr lang="en-US" b="1" dirty="0"/>
                  <a:t> </a:t>
                </a:r>
                <a:r>
                  <a:rPr lang="en-US" b="1" dirty="0">
                    <a:solidFill>
                      <a:srgbClr val="00B050"/>
                    </a:solidFill>
                  </a:rPr>
                  <a:t>layer</a:t>
                </a:r>
                <a:r>
                  <a:rPr lang="en-US" b="1" dirty="0"/>
                  <a:t>):</a:t>
                </a:r>
              </a:p>
              <a:p>
                <a:pPr marL="514350" indent="-514350">
                  <a:buFont typeface="+mj-lt"/>
                  <a:buAutoNum type="arabicPeriod" startAt="8"/>
                </a:pPr>
                <a:r>
                  <a:rPr lang="en-US" dirty="0"/>
                  <a:t>Train it with several pairs </a:t>
                </a:r>
                <a14:m>
                  <m:oMath xmlns:m="http://schemas.openxmlformats.org/officeDocument/2006/math">
                    <m:r>
                      <a:rPr lang="en-US" i="1" dirty="0" smtClean="0">
                        <a:latin typeface="Cambria Math" panose="02040503050406030204" pitchFamily="18" charset="0"/>
                      </a:rPr>
                      <m:t>(</m:t>
                    </m:r>
                    <m:r>
                      <a:rPr lang="en-US" i="1" dirty="0" err="1" smtClean="0">
                        <a:latin typeface="Cambria Math" panose="02040503050406030204" pitchFamily="18" charset="0"/>
                      </a:rPr>
                      <m:t>𝑥</m:t>
                    </m:r>
                    <m:r>
                      <a:rPr lang="en-US" i="1" dirty="0" err="1" smtClean="0">
                        <a:latin typeface="Cambria Math" panose="02040503050406030204" pitchFamily="18" charset="0"/>
                      </a:rPr>
                      <m:t>,</m:t>
                    </m:r>
                    <m:r>
                      <a:rPr lang="en-US" i="1" dirty="0" err="1" smtClean="0">
                        <a:latin typeface="Cambria Math" panose="02040503050406030204" pitchFamily="18" charset="0"/>
                      </a:rPr>
                      <m:t>𝑦</m:t>
                    </m:r>
                    <m:r>
                      <a:rPr lang="en-US" i="1" dirty="0" smtClean="0">
                        <a:latin typeface="Cambria Math" panose="02040503050406030204" pitchFamily="18" charset="0"/>
                      </a:rPr>
                      <m:t>)</m:t>
                    </m:r>
                    <m:r>
                      <a:rPr lang="en-US" i="1" dirty="0">
                        <a:latin typeface="Cambria Math" panose="02040503050406030204" pitchFamily="18" charset="0"/>
                      </a:rPr>
                      <m:t> </m:t>
                    </m:r>
                  </m:oMath>
                </a14:m>
                <a:r>
                  <a:rPr lang="en-US" dirty="0"/>
                  <a:t>of sentences in two different languages.</a:t>
                </a:r>
                <a:br>
                  <a:rPr lang="en-GB" dirty="0"/>
                </a:br>
                <a:br>
                  <a:rPr lang="en-GB" dirty="0"/>
                </a:br>
                <a:r>
                  <a:rPr lang="en-GB" dirty="0"/>
                  <a:t>Can be approached as a classification task, so no shenanigans on the loss and optimizer parts, as usual.</a:t>
                </a:r>
                <a:endParaRPr lang="en-US" dirty="0"/>
              </a:p>
            </p:txBody>
          </p:sp>
        </mc:Choice>
        <mc:Fallback>
          <p:sp>
            <p:nvSpPr>
              <p:cNvPr id="3" name="Content Placeholder 2">
                <a:extLst>
                  <a:ext uri="{FF2B5EF4-FFF2-40B4-BE49-F238E27FC236}">
                    <a16:creationId xmlns:a16="http://schemas.microsoft.com/office/drawing/2014/main" id="{E362AD19-5F25-46A7-8D52-D58FEE534C0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E5CC3D2-BCED-4D76-9FDA-4552F992BA84}"/>
              </a:ext>
            </a:extLst>
          </p:cNvPr>
          <p:cNvPicPr>
            <a:picLocks noChangeAspect="1"/>
          </p:cNvPicPr>
          <p:nvPr/>
        </p:nvPicPr>
        <p:blipFill rotWithShape="1">
          <a:blip r:embed="rId3">
            <a:extLst>
              <a:ext uri="{28A0092B-C50C-407E-A947-70E740481C1C}">
                <a14:useLocalDpi xmlns:a14="http://schemas.microsoft.com/office/drawing/2010/main" val="0"/>
              </a:ext>
            </a:extLst>
          </a:blip>
          <a:srcRect l="20275" t="1596" r="59121" b="171"/>
          <a:stretch/>
        </p:blipFill>
        <p:spPr>
          <a:xfrm>
            <a:off x="7440249" y="0"/>
            <a:ext cx="2454033" cy="6736860"/>
          </a:xfrm>
          <a:prstGeom prst="rect">
            <a:avLst/>
          </a:prstGeom>
        </p:spPr>
      </p:pic>
      <p:sp>
        <p:nvSpPr>
          <p:cNvPr id="7" name="Rectangle 6">
            <a:extLst>
              <a:ext uri="{FF2B5EF4-FFF2-40B4-BE49-F238E27FC236}">
                <a16:creationId xmlns:a16="http://schemas.microsoft.com/office/drawing/2014/main" id="{AEEB1230-519D-4467-A6B4-534E5BEF96D6}"/>
              </a:ext>
            </a:extLst>
          </p:cNvPr>
          <p:cNvSpPr/>
          <p:nvPr/>
        </p:nvSpPr>
        <p:spPr>
          <a:xfrm>
            <a:off x="7635634" y="6471137"/>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15560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080297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7665F18-401B-4C85-B879-8A7E5ECA2717}"/>
              </a:ext>
            </a:extLst>
          </p:cNvPr>
          <p:cNvPicPr>
            <a:picLocks noChangeAspect="1"/>
          </p:cNvPicPr>
          <p:nvPr/>
        </p:nvPicPr>
        <p:blipFill>
          <a:blip r:embed="rId2"/>
          <a:stretch>
            <a:fillRect/>
          </a:stretch>
        </p:blipFill>
        <p:spPr>
          <a:xfrm>
            <a:off x="0" y="502188"/>
            <a:ext cx="12192000" cy="5853624"/>
          </a:xfrm>
          <a:prstGeom prst="rect">
            <a:avLst/>
          </a:prstGeom>
        </p:spPr>
      </p:pic>
    </p:spTree>
    <p:extLst>
      <p:ext uri="{BB962C8B-B14F-4D97-AF65-F5344CB8AC3E}">
        <p14:creationId xmlns:p14="http://schemas.microsoft.com/office/powerpoint/2010/main" val="3103633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In general, we train an embedding on a task and extract a layer from our Neural Network, corresponding to the embedding.</a:t>
            </a:r>
            <a:endParaRPr lang="en-US" b="1" dirty="0"/>
          </a:p>
          <a:p>
            <a:pPr marL="0" indent="0">
              <a:buNone/>
            </a:pPr>
            <a:r>
              <a:rPr lang="en-US" b="1" dirty="0"/>
              <a:t>This embedding is then reused on another task layer on (transfer learning).</a:t>
            </a:r>
          </a:p>
          <a:p>
            <a:pPr marL="0" indent="0">
              <a:buNone/>
            </a:pPr>
            <a:r>
              <a:rPr lang="en-US" b="1" dirty="0"/>
              <a:t>For this reason, it is often preferable to check how good the embedding is on the second task.</a:t>
            </a:r>
            <a:endParaRPr lang="en-GB" b="1" dirty="0"/>
          </a:p>
        </p:txBody>
      </p:sp>
    </p:spTree>
    <p:extLst>
      <p:ext uri="{BB962C8B-B14F-4D97-AF65-F5344CB8AC3E}">
        <p14:creationId xmlns:p14="http://schemas.microsoft.com/office/powerpoint/2010/main" val="22202536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Tree>
    <p:extLst>
      <p:ext uri="{BB962C8B-B14F-4D97-AF65-F5344CB8AC3E}">
        <p14:creationId xmlns:p14="http://schemas.microsoft.com/office/powerpoint/2010/main" val="25021181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153803-2CE5-4BEF-BEBB-03A0AF9FC160}"/>
              </a:ext>
            </a:extLst>
          </p:cNvPr>
          <p:cNvPicPr>
            <a:picLocks noChangeAspect="1"/>
          </p:cNvPicPr>
          <p:nvPr/>
        </p:nvPicPr>
        <p:blipFill>
          <a:blip r:embed="rId2"/>
          <a:stretch>
            <a:fillRect/>
          </a:stretch>
        </p:blipFill>
        <p:spPr>
          <a:xfrm>
            <a:off x="0" y="415512"/>
            <a:ext cx="12071495" cy="3421841"/>
          </a:xfrm>
          <a:prstGeom prst="rect">
            <a:avLst/>
          </a:prstGeom>
        </p:spPr>
      </p:pic>
      <p:pic>
        <p:nvPicPr>
          <p:cNvPr id="3" name="Picture 2">
            <a:extLst>
              <a:ext uri="{FF2B5EF4-FFF2-40B4-BE49-F238E27FC236}">
                <a16:creationId xmlns:a16="http://schemas.microsoft.com/office/drawing/2014/main" id="{F031F82F-E1BC-07D4-0F58-0111390C2C7F}"/>
              </a:ext>
            </a:extLst>
          </p:cNvPr>
          <p:cNvPicPr>
            <a:picLocks noChangeAspect="1"/>
          </p:cNvPicPr>
          <p:nvPr/>
        </p:nvPicPr>
        <p:blipFill>
          <a:blip r:embed="rId3"/>
          <a:stretch>
            <a:fillRect/>
          </a:stretch>
        </p:blipFill>
        <p:spPr>
          <a:xfrm>
            <a:off x="7995262" y="2360246"/>
            <a:ext cx="3572557" cy="4315753"/>
          </a:xfrm>
          <a:prstGeom prst="rect">
            <a:avLst/>
          </a:prstGeom>
        </p:spPr>
      </p:pic>
    </p:spTree>
    <p:extLst>
      <p:ext uri="{BB962C8B-B14F-4D97-AF65-F5344CB8AC3E}">
        <p14:creationId xmlns:p14="http://schemas.microsoft.com/office/powerpoint/2010/main" val="16584895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2" name="TextBox 1">
            <a:extLst>
              <a:ext uri="{FF2B5EF4-FFF2-40B4-BE49-F238E27FC236}">
                <a16:creationId xmlns:a16="http://schemas.microsoft.com/office/drawing/2014/main" id="{D33FFC33-632D-0F9F-31A7-CB36E1091C8C}"/>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3478750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pic>
        <p:nvPicPr>
          <p:cNvPr id="6" name="Picture 5">
            <a:extLst>
              <a:ext uri="{FF2B5EF4-FFF2-40B4-BE49-F238E27FC236}">
                <a16:creationId xmlns:a16="http://schemas.microsoft.com/office/drawing/2014/main" id="{ABE797CD-9ACB-4D3B-BD5F-F7C5222232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72254" y="1990358"/>
            <a:ext cx="8458200" cy="4752975"/>
          </a:xfrm>
          <a:prstGeom prst="rect">
            <a:avLst/>
          </a:prstGeom>
        </p:spPr>
      </p:pic>
      <p:sp>
        <p:nvSpPr>
          <p:cNvPr id="3" name="TextBox 2">
            <a:extLst>
              <a:ext uri="{FF2B5EF4-FFF2-40B4-BE49-F238E27FC236}">
                <a16:creationId xmlns:a16="http://schemas.microsoft.com/office/drawing/2014/main" id="{4106F5EB-0365-342C-103A-EFDE717BEDE0}"/>
              </a:ext>
            </a:extLst>
          </p:cNvPr>
          <p:cNvSpPr txBox="1"/>
          <p:nvPr/>
        </p:nvSpPr>
        <p:spPr>
          <a:xfrm>
            <a:off x="453292" y="601785"/>
            <a:ext cx="1914770" cy="954107"/>
          </a:xfrm>
          <a:prstGeom prst="rect">
            <a:avLst/>
          </a:prstGeom>
          <a:noFill/>
        </p:spPr>
        <p:txBody>
          <a:bodyPr wrap="square" rtlCol="0">
            <a:spAutoFit/>
          </a:bodyPr>
          <a:lstStyle/>
          <a:p>
            <a:r>
              <a:rPr lang="en-US" sz="2800" b="1" dirty="0">
                <a:solidFill>
                  <a:schemeClr val="accent2"/>
                </a:solidFill>
              </a:rPr>
              <a:t>Phew, that was tough!</a:t>
            </a:r>
            <a:endParaRPr lang="en-GB" sz="2800" b="1" dirty="0">
              <a:solidFill>
                <a:schemeClr val="accent2"/>
              </a:solidFill>
            </a:endParaRPr>
          </a:p>
        </p:txBody>
      </p:sp>
    </p:spTree>
    <p:extLst>
      <p:ext uri="{BB962C8B-B14F-4D97-AF65-F5344CB8AC3E}">
        <p14:creationId xmlns:p14="http://schemas.microsoft.com/office/powerpoint/2010/main" val="179873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90E1A-08B7-42D1-9136-9548826AAE84}"/>
              </a:ext>
            </a:extLst>
          </p:cNvPr>
          <p:cNvSpPr>
            <a:spLocks noGrp="1"/>
          </p:cNvSpPr>
          <p:nvPr>
            <p:ph type="title"/>
          </p:nvPr>
        </p:nvSpPr>
        <p:spPr/>
        <p:txBody>
          <a:bodyPr/>
          <a:lstStyle/>
          <a:p>
            <a:r>
              <a:rPr lang="en-US" dirty="0"/>
              <a:t>Great news!</a:t>
            </a:r>
            <a:endParaRPr lang="en-GB" dirty="0"/>
          </a:p>
        </p:txBody>
      </p:sp>
      <p:sp>
        <p:nvSpPr>
          <p:cNvPr id="5" name="Content Placeholder 4">
            <a:extLst>
              <a:ext uri="{FF2B5EF4-FFF2-40B4-BE49-F238E27FC236}">
                <a16:creationId xmlns:a16="http://schemas.microsoft.com/office/drawing/2014/main" id="{9707D2CA-E708-4FC2-852D-295E3C445E84}"/>
              </a:ext>
            </a:extLst>
          </p:cNvPr>
          <p:cNvSpPr>
            <a:spLocks noGrp="1"/>
          </p:cNvSpPr>
          <p:nvPr>
            <p:ph idx="1"/>
          </p:nvPr>
        </p:nvSpPr>
        <p:spPr>
          <a:xfrm>
            <a:off x="838200" y="1825625"/>
            <a:ext cx="10515600" cy="1603375"/>
          </a:xfrm>
        </p:spPr>
        <p:txBody>
          <a:bodyPr/>
          <a:lstStyle/>
          <a:p>
            <a:pPr marL="0" indent="0" algn="ctr">
              <a:buNone/>
            </a:pPr>
            <a:r>
              <a:rPr lang="en-US" dirty="0"/>
              <a:t>A recent release of </a:t>
            </a:r>
            <a:r>
              <a:rPr lang="en-US" dirty="0" err="1"/>
              <a:t>PyTorch</a:t>
            </a:r>
            <a:r>
              <a:rPr lang="en-US" dirty="0"/>
              <a:t> </a:t>
            </a:r>
            <a:r>
              <a:rPr lang="en-GB" b="1" dirty="0"/>
              <a:t>COMES WITH TRANSFORMERS CLASSES!</a:t>
            </a:r>
          </a:p>
          <a:p>
            <a:pPr marL="0" indent="0" algn="ctr">
              <a:buNone/>
            </a:pPr>
            <a:r>
              <a:rPr lang="en-US" dirty="0">
                <a:hlinkClick r:id="rId2"/>
              </a:rPr>
              <a:t>https://pytorch.org/docs/stable/generated/torch.nn.Transformer.html</a:t>
            </a:r>
            <a:endParaRPr lang="en-GB" dirty="0"/>
          </a:p>
        </p:txBody>
      </p:sp>
      <p:pic>
        <p:nvPicPr>
          <p:cNvPr id="7" name="Picture 6">
            <a:extLst>
              <a:ext uri="{FF2B5EF4-FFF2-40B4-BE49-F238E27FC236}">
                <a16:creationId xmlns:a16="http://schemas.microsoft.com/office/drawing/2014/main" id="{18244928-E0D8-4130-98DD-6F5D6CDFC499}"/>
              </a:ext>
            </a:extLst>
          </p:cNvPr>
          <p:cNvPicPr>
            <a:picLocks noChangeAspect="1"/>
          </p:cNvPicPr>
          <p:nvPr/>
        </p:nvPicPr>
        <p:blipFill>
          <a:blip r:embed="rId3"/>
          <a:stretch>
            <a:fillRect/>
          </a:stretch>
        </p:blipFill>
        <p:spPr>
          <a:xfrm>
            <a:off x="1047312" y="3264879"/>
            <a:ext cx="10097376" cy="3252418"/>
          </a:xfrm>
          <a:prstGeom prst="rect">
            <a:avLst/>
          </a:prstGeom>
        </p:spPr>
      </p:pic>
    </p:spTree>
    <p:extLst>
      <p:ext uri="{BB962C8B-B14F-4D97-AF65-F5344CB8AC3E}">
        <p14:creationId xmlns:p14="http://schemas.microsoft.com/office/powerpoint/2010/main" val="6598476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F240C-7687-4DE5-BE30-E357E0713271}"/>
              </a:ext>
            </a:extLst>
          </p:cNvPr>
          <p:cNvSpPr>
            <a:spLocks noGrp="1"/>
          </p:cNvSpPr>
          <p:nvPr>
            <p:ph type="title"/>
          </p:nvPr>
        </p:nvSpPr>
        <p:spPr/>
        <p:txBody>
          <a:bodyPr/>
          <a:lstStyle/>
          <a:p>
            <a:r>
              <a:rPr lang="en-US" dirty="0"/>
              <a:t>Applications for attention/transformers</a:t>
            </a:r>
            <a:endParaRPr lang="en-GB" dirty="0"/>
          </a:p>
        </p:txBody>
      </p:sp>
      <p:sp>
        <p:nvSpPr>
          <p:cNvPr id="3" name="Content Placeholder 2">
            <a:extLst>
              <a:ext uri="{FF2B5EF4-FFF2-40B4-BE49-F238E27FC236}">
                <a16:creationId xmlns:a16="http://schemas.microsoft.com/office/drawing/2014/main" id="{4C38A576-D387-4F22-BB87-3F235D6EC0F1}"/>
              </a:ext>
            </a:extLst>
          </p:cNvPr>
          <p:cNvSpPr>
            <a:spLocks noGrp="1"/>
          </p:cNvSpPr>
          <p:nvPr>
            <p:ph idx="1"/>
          </p:nvPr>
        </p:nvSpPr>
        <p:spPr>
          <a:xfrm>
            <a:off x="838200" y="1825624"/>
            <a:ext cx="10515600" cy="5032375"/>
          </a:xfrm>
        </p:spPr>
        <p:txBody>
          <a:bodyPr/>
          <a:lstStyle/>
          <a:p>
            <a:r>
              <a:rPr lang="en-US" b="1" dirty="0"/>
              <a:t>In NLP: </a:t>
            </a:r>
            <a:r>
              <a:rPr lang="en-US" dirty="0"/>
              <a:t>Sentences are typical examples of sequences where computing attention coefficients make sense as a way to help with contextualization.</a:t>
            </a:r>
          </a:p>
          <a:p>
            <a:endParaRPr lang="en-US" dirty="0"/>
          </a:p>
          <a:p>
            <a:r>
              <a:rPr lang="en-US" dirty="0"/>
              <a:t>Other applications for attention exist, typically with images, where attention coefficients can help understand how pixels interact with each other! Technically attention layers could “replace” CNNs!</a:t>
            </a:r>
          </a:p>
          <a:p>
            <a:r>
              <a:rPr lang="en-US" dirty="0"/>
              <a:t>Or how pixels could affect a caption decision (image and video captioning, handwritten recognition, etc.)</a:t>
            </a:r>
          </a:p>
          <a:p>
            <a:r>
              <a:rPr lang="en-US" dirty="0"/>
              <a:t>Will also be used in graphs next week!</a:t>
            </a:r>
          </a:p>
        </p:txBody>
      </p:sp>
    </p:spTree>
    <p:extLst>
      <p:ext uri="{BB962C8B-B14F-4D97-AF65-F5344CB8AC3E}">
        <p14:creationId xmlns:p14="http://schemas.microsoft.com/office/powerpoint/2010/main" val="6516065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B6CF0-28DC-44CC-92A5-7FD16F474A08}"/>
              </a:ext>
            </a:extLst>
          </p:cNvPr>
          <p:cNvSpPr>
            <a:spLocks noGrp="1"/>
          </p:cNvSpPr>
          <p:nvPr>
            <p:ph type="title"/>
          </p:nvPr>
        </p:nvSpPr>
        <p:spPr/>
        <p:txBody>
          <a:bodyPr/>
          <a:lstStyle/>
          <a:p>
            <a:r>
              <a:rPr lang="en-US" dirty="0"/>
              <a:t>The BERT word embedding</a:t>
            </a:r>
            <a:endParaRPr lang="en-GB" dirty="0"/>
          </a:p>
        </p:txBody>
      </p:sp>
      <p:sp>
        <p:nvSpPr>
          <p:cNvPr id="3" name="Content Placeholder 2">
            <a:extLst>
              <a:ext uri="{FF2B5EF4-FFF2-40B4-BE49-F238E27FC236}">
                <a16:creationId xmlns:a16="http://schemas.microsoft.com/office/drawing/2014/main" id="{E7A0096F-0742-40C0-80D1-E7A10979DCBB}"/>
              </a:ext>
            </a:extLst>
          </p:cNvPr>
          <p:cNvSpPr>
            <a:spLocks noGrp="1"/>
          </p:cNvSpPr>
          <p:nvPr>
            <p:ph sz="half" idx="1"/>
          </p:nvPr>
        </p:nvSpPr>
        <p:spPr>
          <a:xfrm>
            <a:off x="838200" y="1825624"/>
            <a:ext cx="5334000" cy="5032375"/>
          </a:xfrm>
        </p:spPr>
        <p:txBody>
          <a:bodyPr>
            <a:normAutofit lnSpcReduction="10000"/>
          </a:bodyPr>
          <a:lstStyle/>
          <a:p>
            <a:r>
              <a:rPr lang="en-US" dirty="0"/>
              <a:t>Why discuss transformers during this (long) lecture on embeddings?</a:t>
            </a:r>
          </a:p>
          <a:p>
            <a:r>
              <a:rPr lang="en-US" dirty="0"/>
              <a:t>Well, let us assume we train a transformer for a meaningless linguistics task…</a:t>
            </a:r>
          </a:p>
          <a:p>
            <a:r>
              <a:rPr lang="en-US" dirty="0"/>
              <a:t>Can we extract the encoder part, as we did with all the unsupervised approaches to word embedding (</a:t>
            </a:r>
            <a:r>
              <a:rPr lang="en-US" dirty="0" err="1"/>
              <a:t>CBoW</a:t>
            </a:r>
            <a:r>
              <a:rPr lang="en-US" dirty="0"/>
              <a:t>, </a:t>
            </a:r>
            <a:r>
              <a:rPr lang="en-US" dirty="0" err="1"/>
              <a:t>SkipGram</a:t>
            </a:r>
            <a:r>
              <a:rPr lang="en-US" dirty="0"/>
              <a:t>, </a:t>
            </a:r>
            <a:r>
              <a:rPr lang="en-US" dirty="0" err="1"/>
              <a:t>FastText</a:t>
            </a:r>
            <a:r>
              <a:rPr lang="en-US" dirty="0"/>
              <a:t>, </a:t>
            </a:r>
            <a:r>
              <a:rPr lang="en-US" dirty="0" err="1"/>
              <a:t>ELMo</a:t>
            </a:r>
            <a:r>
              <a:rPr lang="en-US" dirty="0"/>
              <a:t>)?</a:t>
            </a:r>
          </a:p>
          <a:p>
            <a:r>
              <a:rPr lang="en-US" b="1" dirty="0"/>
              <a:t>Yes! And you obtain the (current best?) word embedding, BERT!</a:t>
            </a:r>
            <a:endParaRPr lang="en-US" dirty="0"/>
          </a:p>
          <a:p>
            <a:endParaRPr lang="en-GB" dirty="0"/>
          </a:p>
        </p:txBody>
      </p:sp>
      <p:sp>
        <p:nvSpPr>
          <p:cNvPr id="4" name="Content Placeholder 3">
            <a:extLst>
              <a:ext uri="{FF2B5EF4-FFF2-40B4-BE49-F238E27FC236}">
                <a16:creationId xmlns:a16="http://schemas.microsoft.com/office/drawing/2014/main" id="{14831169-49E0-42B5-98BE-D1F03F482290}"/>
              </a:ext>
            </a:extLst>
          </p:cNvPr>
          <p:cNvSpPr>
            <a:spLocks noGrp="1"/>
          </p:cNvSpPr>
          <p:nvPr>
            <p:ph sz="half" idx="2"/>
          </p:nvPr>
        </p:nvSpPr>
        <p:spPr/>
        <p:txBody>
          <a:bodyPr>
            <a:normAutofit lnSpcReduction="10000"/>
          </a:bodyPr>
          <a:lstStyle/>
          <a:p>
            <a:r>
              <a:rPr lang="en-US" dirty="0"/>
              <a:t>Learn more about it in [Devlin2019]!</a:t>
            </a:r>
          </a:p>
          <a:p>
            <a:r>
              <a:rPr lang="en-US" dirty="0"/>
              <a:t>Python package: </a:t>
            </a:r>
            <a:r>
              <a:rPr lang="en-US" dirty="0">
                <a:hlinkClick r:id="rId2"/>
              </a:rPr>
              <a:t>https://pypi.org/project/bert-embedding/</a:t>
            </a:r>
            <a:endParaRPr lang="en-US" dirty="0"/>
          </a:p>
        </p:txBody>
      </p:sp>
      <p:pic>
        <p:nvPicPr>
          <p:cNvPr id="8" name="Picture 7">
            <a:extLst>
              <a:ext uri="{FF2B5EF4-FFF2-40B4-BE49-F238E27FC236}">
                <a16:creationId xmlns:a16="http://schemas.microsoft.com/office/drawing/2014/main" id="{056CB2C6-F1CD-406C-B7AE-93FC2D43F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938" y="3912088"/>
            <a:ext cx="3693420" cy="2770065"/>
          </a:xfrm>
          <a:prstGeom prst="rect">
            <a:avLst/>
          </a:prstGeom>
        </p:spPr>
      </p:pic>
    </p:spTree>
    <p:extLst>
      <p:ext uri="{BB962C8B-B14F-4D97-AF65-F5344CB8AC3E}">
        <p14:creationId xmlns:p14="http://schemas.microsoft.com/office/powerpoint/2010/main" val="33447496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Also, GPT-n embeddings</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sz="half" idx="1"/>
          </p:nvPr>
        </p:nvSpPr>
        <p:spPr>
          <a:xfrm>
            <a:off x="838200" y="1825624"/>
            <a:ext cx="5181600" cy="5032375"/>
          </a:xfrm>
        </p:spPr>
        <p:txBody>
          <a:bodyPr>
            <a:normAutofit/>
          </a:bodyPr>
          <a:lstStyle/>
          <a:p>
            <a:r>
              <a:rPr lang="en-US" dirty="0"/>
              <a:t>On another note, </a:t>
            </a:r>
            <a:r>
              <a:rPr lang="en-US" dirty="0" err="1"/>
              <a:t>OpenAI</a:t>
            </a:r>
            <a:r>
              <a:rPr lang="en-US" dirty="0"/>
              <a:t> has produced an important embedding, also relying on transformers, called GPT-3 [Brown2020].</a:t>
            </a:r>
          </a:p>
          <a:p>
            <a:r>
              <a:rPr lang="en-US" dirty="0"/>
              <a:t>This is also considered one of the state-of-the-art embeddings.</a:t>
            </a:r>
          </a:p>
          <a:p>
            <a:r>
              <a:rPr lang="en-US" b="1" dirty="0"/>
              <a:t>Fun fact: </a:t>
            </a:r>
            <a:r>
              <a:rPr lang="en-US" dirty="0"/>
              <a:t>the </a:t>
            </a:r>
            <a:r>
              <a:rPr lang="en-US" dirty="0" err="1"/>
              <a:t>OpenAI</a:t>
            </a:r>
            <a:r>
              <a:rPr lang="en-US" dirty="0"/>
              <a:t> company is also famous for AI playing video games, they are for instance behind the DoTA2 AI! See [Berner2020].</a:t>
            </a:r>
          </a:p>
        </p:txBody>
      </p:sp>
      <p:pic>
        <p:nvPicPr>
          <p:cNvPr id="6" name="Picture 5">
            <a:extLst>
              <a:ext uri="{FF2B5EF4-FFF2-40B4-BE49-F238E27FC236}">
                <a16:creationId xmlns:a16="http://schemas.microsoft.com/office/drawing/2014/main" id="{042F6BDB-1FE5-4BF9-B208-5BB344733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111" y="1492422"/>
            <a:ext cx="4550290" cy="2561263"/>
          </a:xfrm>
          <a:prstGeom prst="rect">
            <a:avLst/>
          </a:prstGeom>
        </p:spPr>
      </p:pic>
      <p:pic>
        <p:nvPicPr>
          <p:cNvPr id="8" name="Picture 7">
            <a:extLst>
              <a:ext uri="{FF2B5EF4-FFF2-40B4-BE49-F238E27FC236}">
                <a16:creationId xmlns:a16="http://schemas.microsoft.com/office/drawing/2014/main" id="{041A4322-8AA6-475A-8A1A-E3A6356EFE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32110" y="4173416"/>
            <a:ext cx="4550290" cy="2559538"/>
          </a:xfrm>
          <a:prstGeom prst="rect">
            <a:avLst/>
          </a:prstGeom>
        </p:spPr>
      </p:pic>
    </p:spTree>
    <p:extLst>
      <p:ext uri="{BB962C8B-B14F-4D97-AF65-F5344CB8AC3E}">
        <p14:creationId xmlns:p14="http://schemas.microsoft.com/office/powerpoint/2010/main" val="34812248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Image captioning </a:t>
            </a:r>
            <a:endParaRPr lang="en-GB" dirty="0"/>
          </a:p>
        </p:txBody>
      </p:sp>
      <p:pic>
        <p:nvPicPr>
          <p:cNvPr id="4" name="Picture 3">
            <a:extLst>
              <a:ext uri="{FF2B5EF4-FFF2-40B4-BE49-F238E27FC236}">
                <a16:creationId xmlns:a16="http://schemas.microsoft.com/office/drawing/2014/main" id="{A3D02552-DD6C-449D-88F8-82B82C7F15AC}"/>
              </a:ext>
            </a:extLst>
          </p:cNvPr>
          <p:cNvPicPr>
            <a:picLocks noChangeAspect="1"/>
          </p:cNvPicPr>
          <p:nvPr/>
        </p:nvPicPr>
        <p:blipFill rotWithShape="1">
          <a:blip r:embed="rId2"/>
          <a:srcRect l="60193" t="20513" r="5641" b="28205"/>
          <a:stretch/>
        </p:blipFill>
        <p:spPr>
          <a:xfrm>
            <a:off x="838200" y="1819038"/>
            <a:ext cx="10515600" cy="4932272"/>
          </a:xfrm>
          <a:prstGeom prst="rect">
            <a:avLst/>
          </a:prstGeom>
        </p:spPr>
      </p:pic>
    </p:spTree>
    <p:extLst>
      <p:ext uri="{BB962C8B-B14F-4D97-AF65-F5344CB8AC3E}">
        <p14:creationId xmlns:p14="http://schemas.microsoft.com/office/powerpoint/2010/main" val="5651112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41F55-60BA-42EA-A52B-B0E7FEEA958A}"/>
              </a:ext>
            </a:extLst>
          </p:cNvPr>
          <p:cNvSpPr>
            <a:spLocks noGrp="1"/>
          </p:cNvSpPr>
          <p:nvPr>
            <p:ph type="title"/>
          </p:nvPr>
        </p:nvSpPr>
        <p:spPr/>
        <p:txBody>
          <a:bodyPr/>
          <a:lstStyle/>
          <a:p>
            <a:r>
              <a:rPr lang="en-US" dirty="0"/>
              <a:t>Out-of-NLP applications for transformers: Video captioning</a:t>
            </a:r>
            <a:endParaRPr lang="en-GB" dirty="0"/>
          </a:p>
        </p:txBody>
      </p:sp>
      <p:pic>
        <p:nvPicPr>
          <p:cNvPr id="3" name="Picture 2">
            <a:extLst>
              <a:ext uri="{FF2B5EF4-FFF2-40B4-BE49-F238E27FC236}">
                <a16:creationId xmlns:a16="http://schemas.microsoft.com/office/drawing/2014/main" id="{CC72C077-C18E-4E92-865C-0B221416B808}"/>
              </a:ext>
            </a:extLst>
          </p:cNvPr>
          <p:cNvPicPr>
            <a:picLocks noChangeAspect="1"/>
          </p:cNvPicPr>
          <p:nvPr/>
        </p:nvPicPr>
        <p:blipFill rotWithShape="1">
          <a:blip r:embed="rId2"/>
          <a:srcRect l="62500" t="30564" r="6875" b="27179"/>
          <a:stretch/>
        </p:blipFill>
        <p:spPr>
          <a:xfrm>
            <a:off x="838200" y="1999028"/>
            <a:ext cx="10422012" cy="4493847"/>
          </a:xfrm>
          <a:prstGeom prst="rect">
            <a:avLst/>
          </a:prstGeom>
        </p:spPr>
      </p:pic>
    </p:spTree>
    <p:extLst>
      <p:ext uri="{BB962C8B-B14F-4D97-AF65-F5344CB8AC3E}">
        <p14:creationId xmlns:p14="http://schemas.microsoft.com/office/powerpoint/2010/main" val="804447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76FDE-648E-4FBA-BDD9-6F3AD2CBBCD0}"/>
              </a:ext>
            </a:extLst>
          </p:cNvPr>
          <p:cNvSpPr>
            <a:spLocks noGrp="1"/>
          </p:cNvSpPr>
          <p:nvPr>
            <p:ph type="title"/>
          </p:nvPr>
        </p:nvSpPr>
        <p:spPr/>
        <p:txBody>
          <a:bodyPr/>
          <a:lstStyle/>
          <a:p>
            <a:r>
              <a:rPr lang="en-US" dirty="0"/>
              <a:t>Measuring Embeddings Performance </a:t>
            </a:r>
            <a:endParaRPr lang="en-GB" dirty="0"/>
          </a:p>
        </p:txBody>
      </p:sp>
      <p:sp>
        <p:nvSpPr>
          <p:cNvPr id="4" name="Content Placeholder 3">
            <a:extLst>
              <a:ext uri="{FF2B5EF4-FFF2-40B4-BE49-F238E27FC236}">
                <a16:creationId xmlns:a16="http://schemas.microsoft.com/office/drawing/2014/main" id="{6D20BC72-C14C-4C91-A7A3-C03EA6DBED97}"/>
              </a:ext>
            </a:extLst>
          </p:cNvPr>
          <p:cNvSpPr>
            <a:spLocks noGrp="1"/>
          </p:cNvSpPr>
          <p:nvPr>
            <p:ph sz="half" idx="1"/>
          </p:nvPr>
        </p:nvSpPr>
        <p:spPr/>
        <p:txBody>
          <a:bodyPr>
            <a:normAutofit/>
          </a:bodyPr>
          <a:lstStyle/>
          <a:p>
            <a:pPr marL="0" indent="0">
              <a:buNone/>
            </a:pPr>
            <a:r>
              <a:rPr lang="en-US" b="1" dirty="0"/>
              <a:t>Method #1 (Extrinsic Evaluation): </a:t>
            </a:r>
          </a:p>
          <a:p>
            <a:pPr marL="0" indent="0">
              <a:buNone/>
            </a:pPr>
            <a:r>
              <a:rPr lang="en-US" dirty="0"/>
              <a:t>Methods of </a:t>
            </a:r>
            <a:r>
              <a:rPr lang="en-US" b="1" dirty="0"/>
              <a:t>extrinsic</a:t>
            </a:r>
            <a:r>
              <a:rPr lang="en-US" dirty="0"/>
              <a:t> </a:t>
            </a:r>
            <a:r>
              <a:rPr lang="en-US" b="1" dirty="0"/>
              <a:t>evaluation</a:t>
            </a:r>
            <a:r>
              <a:rPr lang="en-US" dirty="0"/>
              <a:t> are based on the ability of word embeddings to be used as the feature vectors of supervised machine learning algorithms.</a:t>
            </a:r>
          </a:p>
          <a:p>
            <a:pPr marL="0" indent="0">
              <a:buNone/>
            </a:pPr>
            <a:endParaRPr lang="en-US" dirty="0"/>
          </a:p>
          <a:p>
            <a:pPr marL="0" indent="0">
              <a:buNone/>
            </a:pPr>
            <a:r>
              <a:rPr lang="en-US" dirty="0"/>
              <a:t>The more able a word embedding is on a given (complex) task, the better it might be.</a:t>
            </a:r>
            <a:endParaRPr lang="en-GB" dirty="0"/>
          </a:p>
        </p:txBody>
      </p:sp>
      <p:sp>
        <p:nvSpPr>
          <p:cNvPr id="5" name="Content Placeholder 4">
            <a:extLst>
              <a:ext uri="{FF2B5EF4-FFF2-40B4-BE49-F238E27FC236}">
                <a16:creationId xmlns:a16="http://schemas.microsoft.com/office/drawing/2014/main" id="{22E7BD34-46D9-44C1-9390-0E45402A6ABC}"/>
              </a:ext>
            </a:extLst>
          </p:cNvPr>
          <p:cNvSpPr>
            <a:spLocks noGrp="1"/>
          </p:cNvSpPr>
          <p:nvPr>
            <p:ph sz="half" idx="2"/>
          </p:nvPr>
        </p:nvSpPr>
        <p:spPr>
          <a:xfrm>
            <a:off x="6172200" y="1825624"/>
            <a:ext cx="5181600" cy="5032375"/>
          </a:xfrm>
        </p:spPr>
        <p:txBody>
          <a:bodyPr>
            <a:normAutofit/>
          </a:bodyPr>
          <a:lstStyle/>
          <a:p>
            <a:pPr marL="0" indent="0">
              <a:buNone/>
            </a:pPr>
            <a:r>
              <a:rPr lang="en-US" dirty="0"/>
              <a:t>Researchers have identified a set of typical NLP tasks and datasets on which we need word embeddings [Schnabel2015], e.g.</a:t>
            </a:r>
          </a:p>
          <a:p>
            <a:r>
              <a:rPr lang="en-US" dirty="0"/>
              <a:t>Sentiment Analysis</a:t>
            </a:r>
          </a:p>
          <a:p>
            <a:r>
              <a:rPr lang="en-US" dirty="0"/>
              <a:t>Translation</a:t>
            </a:r>
          </a:p>
          <a:p>
            <a:r>
              <a:rPr lang="en-US" dirty="0"/>
              <a:t>Etc.</a:t>
            </a:r>
            <a:endParaRPr lang="en-US" b="1" dirty="0"/>
          </a:p>
          <a:p>
            <a:pPr marL="0" indent="0">
              <a:buNone/>
            </a:pPr>
            <a:r>
              <a:rPr lang="en-US" b="1" dirty="0"/>
              <a:t>These have often been used as reference for measuring the performance of a given word embedding.</a:t>
            </a:r>
            <a:endParaRPr lang="en-GB" b="1" dirty="0"/>
          </a:p>
        </p:txBody>
      </p:sp>
    </p:spTree>
    <p:extLst>
      <p:ext uri="{BB962C8B-B14F-4D97-AF65-F5344CB8AC3E}">
        <p14:creationId xmlns:p14="http://schemas.microsoft.com/office/powerpoint/2010/main" val="311812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CAB2-347A-44F1-8700-FB007FCEB799}"/>
              </a:ext>
            </a:extLst>
          </p:cNvPr>
          <p:cNvSpPr>
            <a:spLocks noGrp="1"/>
          </p:cNvSpPr>
          <p:nvPr>
            <p:ph type="title"/>
          </p:nvPr>
        </p:nvSpPr>
        <p:spPr/>
        <p:txBody>
          <a:bodyPr/>
          <a:lstStyle/>
          <a:p>
            <a:r>
              <a:rPr lang="en-US" dirty="0"/>
              <a:t>Out-of-NLP applications for transformers: </a:t>
            </a:r>
            <a:r>
              <a:rPr lang="en-US" dirty="0" err="1"/>
              <a:t>Handrwitten</a:t>
            </a:r>
            <a:r>
              <a:rPr lang="en-US" dirty="0"/>
              <a:t> recognition</a:t>
            </a:r>
            <a:endParaRPr lang="en-GB" dirty="0"/>
          </a:p>
        </p:txBody>
      </p:sp>
      <p:pic>
        <p:nvPicPr>
          <p:cNvPr id="4" name="Picture 3">
            <a:extLst>
              <a:ext uri="{FF2B5EF4-FFF2-40B4-BE49-F238E27FC236}">
                <a16:creationId xmlns:a16="http://schemas.microsoft.com/office/drawing/2014/main" id="{F21FE291-B512-40A8-B86A-07D7F8FB2711}"/>
              </a:ext>
            </a:extLst>
          </p:cNvPr>
          <p:cNvPicPr>
            <a:picLocks noChangeAspect="1"/>
          </p:cNvPicPr>
          <p:nvPr/>
        </p:nvPicPr>
        <p:blipFill rotWithShape="1">
          <a:blip r:embed="rId2"/>
          <a:srcRect l="60384" t="31795" r="3718" b="28616"/>
          <a:stretch/>
        </p:blipFill>
        <p:spPr>
          <a:xfrm>
            <a:off x="94789" y="2325075"/>
            <a:ext cx="11848610" cy="4083540"/>
          </a:xfrm>
          <a:prstGeom prst="rect">
            <a:avLst/>
          </a:prstGeom>
        </p:spPr>
      </p:pic>
    </p:spTree>
    <p:extLst>
      <p:ext uri="{BB962C8B-B14F-4D97-AF65-F5344CB8AC3E}">
        <p14:creationId xmlns:p14="http://schemas.microsoft.com/office/powerpoint/2010/main" val="7726739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BF743-BAC1-422E-B891-BF756A5F4475}"/>
              </a:ext>
            </a:extLst>
          </p:cNvPr>
          <p:cNvSpPr>
            <a:spLocks noGrp="1"/>
          </p:cNvSpPr>
          <p:nvPr>
            <p:ph type="title"/>
          </p:nvPr>
        </p:nvSpPr>
        <p:spPr/>
        <p:txBody>
          <a:bodyPr/>
          <a:lstStyle/>
          <a:p>
            <a:r>
              <a:rPr lang="en-US" dirty="0"/>
              <a:t>On the limits of attention?</a:t>
            </a:r>
            <a:endParaRPr lang="en-GB" dirty="0"/>
          </a:p>
        </p:txBody>
      </p:sp>
      <p:sp>
        <p:nvSpPr>
          <p:cNvPr id="3" name="Content Placeholder 2">
            <a:extLst>
              <a:ext uri="{FF2B5EF4-FFF2-40B4-BE49-F238E27FC236}">
                <a16:creationId xmlns:a16="http://schemas.microsoft.com/office/drawing/2014/main" id="{F07EF62C-B4DE-43C0-841C-F8E6E677B5F8}"/>
              </a:ext>
            </a:extLst>
          </p:cNvPr>
          <p:cNvSpPr>
            <a:spLocks noGrp="1"/>
          </p:cNvSpPr>
          <p:nvPr>
            <p:ph idx="1"/>
          </p:nvPr>
        </p:nvSpPr>
        <p:spPr>
          <a:xfrm>
            <a:off x="838200" y="1825624"/>
            <a:ext cx="10515600" cy="5032375"/>
          </a:xfrm>
        </p:spPr>
        <p:txBody>
          <a:bodyPr>
            <a:normAutofit/>
          </a:bodyPr>
          <a:lstStyle/>
          <a:p>
            <a:r>
              <a:rPr lang="en-US" dirty="0"/>
              <a:t>Active research following the BERT embedding ([Devlin2019])</a:t>
            </a:r>
          </a:p>
          <a:p>
            <a:r>
              <a:rPr lang="en-US" dirty="0"/>
              <a:t>In the paper [Dong2021], a research team from Google and EPFL proposed a novel approach that sheds light on the operation and inductive biases of self-attention/transformer networks and finds that pure attention performance decays in rank doubly exponentially with respect to depth.</a:t>
            </a:r>
          </a:p>
          <a:p>
            <a:r>
              <a:rPr lang="en-US" dirty="0"/>
              <a:t>Recent works suggest that a new type of transformer layer, called </a:t>
            </a:r>
            <a:r>
              <a:rPr lang="en-US" b="1" dirty="0"/>
              <a:t>Lambda layers </a:t>
            </a:r>
            <a:r>
              <a:rPr lang="en-US" dirty="0"/>
              <a:t>could become the next hype for the future of NLP embeddings [Bello2021]?</a:t>
            </a:r>
          </a:p>
          <a:p>
            <a:r>
              <a:rPr lang="en-US" dirty="0"/>
              <a:t>To be confirmed!</a:t>
            </a:r>
            <a:endParaRPr lang="en-GB" dirty="0"/>
          </a:p>
        </p:txBody>
      </p:sp>
    </p:spTree>
    <p:extLst>
      <p:ext uri="{BB962C8B-B14F-4D97-AF65-F5344CB8AC3E}">
        <p14:creationId xmlns:p14="http://schemas.microsoft.com/office/powerpoint/2010/main" val="18969700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(W9S3)</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lnSpcReduction="10000"/>
          </a:bodyPr>
          <a:lstStyle/>
          <a:p>
            <a:pPr marL="0" indent="0">
              <a:buNone/>
            </a:pPr>
            <a:r>
              <a:rPr lang="en-US" dirty="0"/>
              <a:t>We have seen a few approaches to embeddings.</a:t>
            </a:r>
          </a:p>
          <a:p>
            <a:r>
              <a:rPr lang="en-US" dirty="0"/>
              <a:t>Train an AI to figure out embeddings?</a:t>
            </a:r>
          </a:p>
          <a:p>
            <a:pPr lvl="1"/>
            <a:r>
              <a:rPr lang="en-US" sz="2800" dirty="0"/>
              <a:t>Basic approaches.</a:t>
            </a:r>
          </a:p>
          <a:p>
            <a:r>
              <a:rPr lang="en-US" dirty="0"/>
              <a:t>Out of dictionary entries?</a:t>
            </a:r>
          </a:p>
          <a:p>
            <a:pPr lvl="1"/>
            <a:r>
              <a:rPr lang="en-US" sz="2800" dirty="0"/>
              <a:t>Use </a:t>
            </a:r>
            <a:r>
              <a:rPr lang="en-US" sz="2800" dirty="0" err="1"/>
              <a:t>ELMo</a:t>
            </a:r>
            <a:r>
              <a:rPr lang="en-US" sz="2800" dirty="0"/>
              <a:t> or </a:t>
            </a:r>
            <a:r>
              <a:rPr lang="en-US" sz="2800" dirty="0" err="1"/>
              <a:t>FastText</a:t>
            </a:r>
            <a:r>
              <a:rPr lang="en-US" sz="2800" dirty="0"/>
              <a:t>!</a:t>
            </a:r>
          </a:p>
          <a:p>
            <a:pPr marL="0" indent="0">
              <a:buNone/>
            </a:pPr>
            <a:r>
              <a:rPr lang="en-US" dirty="0"/>
              <a:t>Advanced methods</a:t>
            </a:r>
          </a:p>
          <a:p>
            <a:r>
              <a:rPr lang="en-US" dirty="0"/>
              <a:t>Supervised: </a:t>
            </a:r>
            <a:r>
              <a:rPr lang="en-US" dirty="0" err="1"/>
              <a:t>InferSent</a:t>
            </a:r>
            <a:endParaRPr lang="en-US" dirty="0"/>
          </a:p>
          <a:p>
            <a:r>
              <a:rPr lang="en-US" dirty="0"/>
              <a:t>Multi-task: Google’s Universal Embedding.</a:t>
            </a:r>
            <a:endParaRPr lang="en-US" sz="2800" dirty="0"/>
          </a:p>
          <a:p>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dirty="0"/>
              <a:t>A few more problems are still open at the moment for these word embeddings.</a:t>
            </a:r>
          </a:p>
          <a:p>
            <a:r>
              <a:rPr lang="en-US" dirty="0"/>
              <a:t>Can these embedding be biased? Yes, unfortunately, active research on this.</a:t>
            </a:r>
          </a:p>
          <a:p>
            <a:r>
              <a:rPr lang="en-US" dirty="0"/>
              <a:t>Can we help the network in computing context? Yes, with attention and transformers!</a:t>
            </a:r>
          </a:p>
          <a:p>
            <a:r>
              <a:rPr lang="en-US" dirty="0"/>
              <a:t>Best word embedding at the moment? Probably BERT or a variation of BERT or GPT-3!</a:t>
            </a:r>
          </a:p>
          <a:p>
            <a:pPr marL="0" indent="0">
              <a:buNone/>
            </a:pPr>
            <a:endParaRPr lang="en-US" dirty="0"/>
          </a:p>
        </p:txBody>
      </p:sp>
    </p:spTree>
    <p:extLst>
      <p:ext uri="{BB962C8B-B14F-4D97-AF65-F5344CB8AC3E}">
        <p14:creationId xmlns:p14="http://schemas.microsoft.com/office/powerpoint/2010/main" val="10360814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[Schnabel2015] </a:t>
            </a:r>
            <a:r>
              <a:rPr lang="en-US" b="1" dirty="0">
                <a:solidFill>
                  <a:schemeClr val="accent2">
                    <a:lumMod val="50000"/>
                  </a:schemeClr>
                </a:solidFill>
              </a:rPr>
              <a:t>Schnabel</a:t>
            </a:r>
            <a:r>
              <a:rPr lang="en-US" dirty="0"/>
              <a:t> et al., “Evaluation methods for unsupervised word embeddings”, 2015.</a:t>
            </a:r>
            <a:br>
              <a:rPr lang="en-US" dirty="0"/>
            </a:br>
            <a:r>
              <a:rPr lang="en-US" dirty="0">
                <a:hlinkClick r:id="rId2"/>
              </a:rPr>
              <a:t>https://www.aclweb.org/anthology/D15-1036/</a:t>
            </a:r>
            <a:endParaRPr lang="en-US" dirty="0"/>
          </a:p>
          <a:p>
            <a:r>
              <a:rPr lang="en-US" dirty="0"/>
              <a:t>[Bolukbasi2016] </a:t>
            </a:r>
            <a:r>
              <a:rPr lang="en-US" b="1" dirty="0" err="1">
                <a:solidFill>
                  <a:schemeClr val="accent2">
                    <a:lumMod val="50000"/>
                  </a:schemeClr>
                </a:solidFill>
              </a:rPr>
              <a:t>Bolukbasi</a:t>
            </a:r>
            <a:r>
              <a:rPr lang="en-US" dirty="0"/>
              <a:t> et al., “Man is to Computer Programmer as Woman is to Homemaker? Debiasing Word Embeddings”, 2016.</a:t>
            </a:r>
            <a:br>
              <a:rPr lang="en-US" dirty="0"/>
            </a:br>
            <a:r>
              <a:rPr lang="en-US" dirty="0">
                <a:hlinkClick r:id="rId3"/>
              </a:rPr>
              <a:t>https://arxiv.org/abs/1607.06520</a:t>
            </a:r>
            <a:endParaRPr lang="en-US" dirty="0"/>
          </a:p>
          <a:p>
            <a:r>
              <a:rPr lang="en-US" dirty="0"/>
              <a:t>[Vaswani2017] </a:t>
            </a:r>
            <a:r>
              <a:rPr lang="en-US" b="1" dirty="0">
                <a:solidFill>
                  <a:schemeClr val="accent2">
                    <a:lumMod val="50000"/>
                  </a:schemeClr>
                </a:solidFill>
              </a:rPr>
              <a:t>Vaswani</a:t>
            </a:r>
            <a:r>
              <a:rPr lang="en-US" dirty="0"/>
              <a:t> et al., “Attention Is All You Need”, 2017.</a:t>
            </a:r>
            <a:br>
              <a:rPr lang="en-US" dirty="0"/>
            </a:br>
            <a:r>
              <a:rPr lang="en-US" dirty="0">
                <a:hlinkClick r:id="rId4"/>
              </a:rPr>
              <a:t>https://arxiv.org/abs/1706.03762</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76902327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r>
              <a:rPr lang="en-US" dirty="0"/>
              <a:t>[Devlin2019] </a:t>
            </a:r>
            <a:r>
              <a:rPr lang="en-US" b="1" dirty="0">
                <a:solidFill>
                  <a:schemeClr val="accent2">
                    <a:lumMod val="50000"/>
                  </a:schemeClr>
                </a:solidFill>
              </a:rPr>
              <a:t>Devlin</a:t>
            </a:r>
            <a:r>
              <a:rPr lang="en-US" dirty="0"/>
              <a:t> et al., “BERT: Pre-training of Deep Bidirectional Transformers for Language Understanding”, 2019.</a:t>
            </a:r>
            <a:br>
              <a:rPr lang="en-US" dirty="0"/>
            </a:br>
            <a:r>
              <a:rPr lang="en-US" dirty="0">
                <a:hlinkClick r:id="rId2"/>
              </a:rPr>
              <a:t>https://arxiv.org/abs/1810.04805</a:t>
            </a:r>
            <a:endParaRPr lang="en-US" dirty="0"/>
          </a:p>
          <a:p>
            <a:r>
              <a:rPr lang="en-US" dirty="0"/>
              <a:t>[Dong2021] Dong et al., “Attention is Not All You Need: Pure Attention Loses Rank Doubly Exponentially with Depth”, 2021.</a:t>
            </a:r>
            <a:br>
              <a:rPr lang="en-US" dirty="0"/>
            </a:br>
            <a:r>
              <a:rPr lang="en-US" dirty="0">
                <a:hlinkClick r:id="rId3"/>
              </a:rPr>
              <a:t>https://arxiv.org/abs/2103.03404</a:t>
            </a:r>
            <a:endParaRPr lang="en-US" dirty="0"/>
          </a:p>
          <a:p>
            <a:r>
              <a:rPr lang="en-US" dirty="0"/>
              <a:t>[Bello2021] Bello et al., “</a:t>
            </a:r>
            <a:r>
              <a:rPr lang="en-US" dirty="0" err="1"/>
              <a:t>LambdaNetworks</a:t>
            </a:r>
            <a:r>
              <a:rPr lang="en-US" dirty="0"/>
              <a:t>: Modeling Long-Range Interactions Without Attention”, 2021.</a:t>
            </a:r>
            <a:br>
              <a:rPr lang="en-US" dirty="0"/>
            </a:br>
            <a:r>
              <a:rPr lang="en-US" dirty="0">
                <a:hlinkClick r:id="rId4"/>
              </a:rPr>
              <a:t>https://arxiv.org/abs/2102.08602</a:t>
            </a:r>
            <a:endParaRPr lang="en-US" dirty="0"/>
          </a:p>
          <a:p>
            <a:endParaRPr lang="en-US" dirty="0"/>
          </a:p>
          <a:p>
            <a:endParaRPr lang="en-GB" dirty="0"/>
          </a:p>
        </p:txBody>
      </p:sp>
    </p:spTree>
    <p:extLst>
      <p:ext uri="{BB962C8B-B14F-4D97-AF65-F5344CB8AC3E}">
        <p14:creationId xmlns:p14="http://schemas.microsoft.com/office/powerpoint/2010/main" val="30349876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r>
              <a:rPr lang="en-US" dirty="0"/>
              <a:t>[Berner2020] Berner et al., “Dota 2 with Large Scale Deep Reinforcement Learning”, 2020.</a:t>
            </a:r>
            <a:br>
              <a:rPr lang="en-US" b="1" dirty="0"/>
            </a:br>
            <a:r>
              <a:rPr lang="en-US" dirty="0">
                <a:hlinkClick r:id="rId2"/>
              </a:rPr>
              <a:t>https://arxiv.org/abs/1912.06680</a:t>
            </a:r>
            <a:br>
              <a:rPr lang="en-US" dirty="0"/>
            </a:br>
            <a:r>
              <a:rPr lang="en-US" dirty="0">
                <a:hlinkClick r:id="rId3"/>
              </a:rPr>
              <a:t>https://www.vox.com/2019/4/13/18309418/open-ai-dota-triumph-og</a:t>
            </a:r>
            <a:endParaRPr lang="en-US" dirty="0"/>
          </a:p>
          <a:p>
            <a:r>
              <a:rPr lang="en-US" dirty="0"/>
              <a:t>[Brown2020] Brown et al. (20 of them or so), “Language Models are Few-Shot Learners”, 2020.</a:t>
            </a:r>
            <a:br>
              <a:rPr lang="en-US" dirty="0"/>
            </a:br>
            <a:r>
              <a:rPr lang="en-US" dirty="0">
                <a:hlinkClick r:id="rId4"/>
              </a:rPr>
              <a:t>https://arxiv.org/abs/2005.14165</a:t>
            </a:r>
            <a:endParaRPr lang="en-US" dirty="0"/>
          </a:p>
          <a:p>
            <a:r>
              <a:rPr lang="en-GB" dirty="0"/>
              <a:t>Read more about GPT-3and </a:t>
            </a:r>
            <a:r>
              <a:rPr lang="en-GB" dirty="0" err="1"/>
              <a:t>OpenAI</a:t>
            </a:r>
            <a:r>
              <a:rPr lang="en-GB" dirty="0"/>
              <a:t>, here:</a:t>
            </a:r>
            <a:br>
              <a:rPr lang="en-GB" dirty="0"/>
            </a:br>
            <a:r>
              <a:rPr lang="en-GB" dirty="0">
                <a:hlinkClick r:id="rId5"/>
              </a:rPr>
              <a:t>https://www.vox.com/future-perfect/21355768/gpt-3-ai-openai-turing-test-language</a:t>
            </a:r>
            <a:br>
              <a:rPr lang="en-GB" dirty="0"/>
            </a:br>
            <a:r>
              <a:rPr lang="en-US" dirty="0">
                <a:hlinkClick r:id="rId6"/>
              </a:rPr>
              <a:t>https://www.technologyreview.com/2020/07/20/1005454/openai-machine-learning-language-generator-gpt-3-nlp/</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1707883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Tobias</a:t>
            </a:r>
            <a:r>
              <a:rPr lang="en-US" dirty="0"/>
              <a:t> </a:t>
            </a:r>
            <a:r>
              <a:rPr lang="en-US" b="1" dirty="0">
                <a:solidFill>
                  <a:schemeClr val="accent2">
                    <a:lumMod val="50000"/>
                  </a:schemeClr>
                </a:solidFill>
              </a:rPr>
              <a:t>Schnabel</a:t>
            </a:r>
            <a:r>
              <a:rPr lang="en-US" b="1" dirty="0"/>
              <a:t>:</a:t>
            </a:r>
            <a:r>
              <a:rPr lang="en-US" dirty="0"/>
              <a:t> Senior researcher at </a:t>
            </a:r>
            <a:r>
              <a:rPr lang="en-US" b="1" dirty="0"/>
              <a:t>Microsoft</a:t>
            </a:r>
            <a:r>
              <a:rPr lang="en-US" dirty="0"/>
              <a:t>.</a:t>
            </a:r>
            <a:br>
              <a:rPr lang="en-US" dirty="0"/>
            </a:br>
            <a:r>
              <a:rPr lang="en-US" dirty="0">
                <a:hlinkClick r:id="rId2"/>
              </a:rPr>
              <a:t>https://scholar.google.com/citations?user=o_i419UAAAAJ&amp;hl=en</a:t>
            </a:r>
            <a:br>
              <a:rPr lang="en-US" dirty="0"/>
            </a:br>
            <a:r>
              <a:rPr lang="en-US" dirty="0">
                <a:hlinkClick r:id="rId3"/>
              </a:rPr>
              <a:t>https://www.microsoft.com/en-us/research/people/toschnab</a:t>
            </a:r>
            <a:br>
              <a:rPr lang="en-US" dirty="0"/>
            </a:br>
            <a:r>
              <a:rPr lang="en-US" b="1" dirty="0" err="1"/>
              <a:t>Tolga</a:t>
            </a:r>
            <a:r>
              <a:rPr lang="en-US" b="1" dirty="0"/>
              <a:t> </a:t>
            </a:r>
            <a:r>
              <a:rPr lang="en-US" b="1" dirty="0" err="1">
                <a:solidFill>
                  <a:schemeClr val="accent2">
                    <a:lumMod val="50000"/>
                  </a:schemeClr>
                </a:solidFill>
              </a:rPr>
              <a:t>Bolukbasi</a:t>
            </a:r>
            <a:r>
              <a:rPr lang="en-US" b="1" dirty="0"/>
              <a:t>: </a:t>
            </a:r>
            <a:r>
              <a:rPr lang="en-US" dirty="0"/>
              <a:t>Senior researcher at </a:t>
            </a:r>
            <a:r>
              <a:rPr lang="en-US" b="1" dirty="0"/>
              <a:t>Google Brain</a:t>
            </a:r>
            <a:r>
              <a:rPr lang="en-US" dirty="0"/>
              <a:t>.</a:t>
            </a:r>
            <a:br>
              <a:rPr lang="en-US" b="1" dirty="0"/>
            </a:br>
            <a:r>
              <a:rPr lang="en-US" dirty="0">
                <a:hlinkClick r:id="rId4"/>
              </a:rPr>
              <a:t>https://scholar.google.com/citations?user=3rF9gtAAAAAJ&amp;hl=en</a:t>
            </a:r>
            <a:endParaRPr lang="en-US" b="1" dirty="0"/>
          </a:p>
          <a:p>
            <a:r>
              <a:rPr lang="en-US" b="1" dirty="0"/>
              <a:t>Anish </a:t>
            </a:r>
            <a:r>
              <a:rPr lang="en-US" b="1" dirty="0">
                <a:solidFill>
                  <a:schemeClr val="accent2">
                    <a:lumMod val="50000"/>
                  </a:schemeClr>
                </a:solidFill>
              </a:rPr>
              <a:t>Vaswani</a:t>
            </a:r>
            <a:r>
              <a:rPr lang="en-US" b="1" dirty="0"/>
              <a:t>:</a:t>
            </a:r>
            <a:r>
              <a:rPr lang="en-US" dirty="0"/>
              <a:t> Researcher at </a:t>
            </a:r>
            <a:r>
              <a:rPr lang="en-US" b="1" dirty="0"/>
              <a:t>Google Brain</a:t>
            </a:r>
            <a:r>
              <a:rPr lang="en-US" dirty="0"/>
              <a:t>. Highest cited paper in DL.</a:t>
            </a:r>
            <a:br>
              <a:rPr lang="en-US" b="1" dirty="0"/>
            </a:br>
            <a:r>
              <a:rPr lang="en-US" dirty="0">
                <a:hlinkClick r:id="rId5"/>
              </a:rPr>
              <a:t>https://scholar.google.com/citations?user=oR9sCGYAAAAJ&amp;hl=en</a:t>
            </a:r>
            <a:endParaRPr lang="en-US" dirty="0"/>
          </a:p>
          <a:p>
            <a:r>
              <a:rPr lang="en-US" b="1" dirty="0"/>
              <a:t>Jacob </a:t>
            </a:r>
            <a:r>
              <a:rPr lang="en-US" b="1" dirty="0">
                <a:solidFill>
                  <a:schemeClr val="accent2">
                    <a:lumMod val="50000"/>
                  </a:schemeClr>
                </a:solidFill>
              </a:rPr>
              <a:t>Devlin</a:t>
            </a:r>
            <a:r>
              <a:rPr lang="en-US" b="1" dirty="0"/>
              <a:t>:</a:t>
            </a:r>
            <a:r>
              <a:rPr lang="en-US" dirty="0"/>
              <a:t> Researcher at </a:t>
            </a:r>
            <a:r>
              <a:rPr lang="en-US" b="1" dirty="0"/>
              <a:t>Google</a:t>
            </a:r>
            <a:r>
              <a:rPr lang="en-US" dirty="0"/>
              <a:t>.</a:t>
            </a:r>
            <a:br>
              <a:rPr lang="en-US" dirty="0"/>
            </a:br>
            <a:r>
              <a:rPr lang="en-US" dirty="0">
                <a:hlinkClick r:id="rId6"/>
              </a:rPr>
              <a:t>https://research.google/people/106320/</a:t>
            </a:r>
            <a:endParaRPr lang="en-US" dirty="0"/>
          </a:p>
          <a:p>
            <a:pPr marL="0" indent="0">
              <a:buNone/>
            </a:pPr>
            <a:endParaRPr lang="en-US" dirty="0"/>
          </a:p>
        </p:txBody>
      </p:sp>
      <p:sp>
        <p:nvSpPr>
          <p:cNvPr id="4" name="TextBox 3">
            <a:extLst>
              <a:ext uri="{FF2B5EF4-FFF2-40B4-BE49-F238E27FC236}">
                <a16:creationId xmlns:a16="http://schemas.microsoft.com/office/drawing/2014/main" id="{C86F78C6-05F6-4C2A-A2D3-5D5EA2561AE9}"/>
              </a:ext>
            </a:extLst>
          </p:cNvPr>
          <p:cNvSpPr txBox="1"/>
          <p:nvPr/>
        </p:nvSpPr>
        <p:spPr>
          <a:xfrm rot="20551290">
            <a:off x="10102070" y="5924386"/>
            <a:ext cx="1675586" cy="523220"/>
          </a:xfrm>
          <a:prstGeom prst="rect">
            <a:avLst/>
          </a:prstGeom>
          <a:noFill/>
        </p:spPr>
        <p:txBody>
          <a:bodyPr wrap="square" rtlCol="0">
            <a:spAutoFit/>
          </a:bodyPr>
          <a:lstStyle/>
          <a:p>
            <a:r>
              <a:rPr lang="en-US" sz="2800" dirty="0"/>
              <a:t>+ </a:t>
            </a:r>
            <a:r>
              <a:rPr lang="en-US" sz="2800" b="1" dirty="0" err="1">
                <a:solidFill>
                  <a:schemeClr val="accent2">
                    <a:lumMod val="50000"/>
                  </a:schemeClr>
                </a:solidFill>
              </a:rPr>
              <a:t>OpenAI</a:t>
            </a:r>
            <a:r>
              <a:rPr lang="en-US" sz="2800" dirty="0"/>
              <a:t>!</a:t>
            </a:r>
            <a:endParaRPr lang="en-GB" sz="2800" dirty="0"/>
          </a:p>
        </p:txBody>
      </p:sp>
    </p:spTree>
    <p:extLst>
      <p:ext uri="{BB962C8B-B14F-4D97-AF65-F5344CB8AC3E}">
        <p14:creationId xmlns:p14="http://schemas.microsoft.com/office/powerpoint/2010/main" val="27495488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3630</TotalTime>
  <Words>5554</Words>
  <Application>Microsoft Office PowerPoint</Application>
  <PresentationFormat>Widescreen</PresentationFormat>
  <Paragraphs>413</Paragraphs>
  <Slides>96</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96</vt:i4>
      </vt:variant>
    </vt:vector>
  </HeadingPairs>
  <TitlesOfParts>
    <vt:vector size="101" baseType="lpstr">
      <vt:lpstr>Arial</vt:lpstr>
      <vt:lpstr>Calibri</vt:lpstr>
      <vt:lpstr>Calibri Light</vt:lpstr>
      <vt:lpstr>Cambria Math</vt:lpstr>
      <vt:lpstr>Office Theme</vt:lpstr>
      <vt:lpstr>50.039 Theory and Practice of Deep Learning W9-S3 Word Embedding Biases, Word Embedding Evaluation and Attention</vt:lpstr>
      <vt:lpstr>About this week (Week 9)</vt:lpstr>
      <vt:lpstr>About this week (Week 9)</vt:lpstr>
      <vt:lpstr>In the last episode…</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Measuring Embeddings Performance </vt:lpstr>
      <vt:lpstr>Word embedding biases</vt:lpstr>
      <vt:lpstr>Word embedding biases</vt:lpstr>
      <vt:lpstr>Word embedding biases</vt:lpstr>
      <vt:lpstr>Word embeddings evaluation</vt:lpstr>
      <vt:lpstr>In the last episode…</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Sequence to sequence tasks</vt:lpstr>
      <vt:lpstr>Attention: definition and motivation</vt:lpstr>
      <vt:lpstr>Attention coefficients</vt:lpstr>
      <vt:lpstr>Attention coefficients</vt:lpstr>
      <vt:lpstr>Attention: definition and motivation</vt:lpstr>
      <vt:lpstr>The attention layer</vt:lpstr>
      <vt:lpstr>PowerPoint Presentation</vt:lpstr>
      <vt:lpstr>The attention layer</vt:lpstr>
      <vt:lpstr>PowerPoint Presentation</vt:lpstr>
      <vt:lpstr>The attention layer</vt:lpstr>
      <vt:lpstr>PowerPoint Presentation</vt:lpstr>
      <vt:lpstr>The attention layer</vt:lpstr>
      <vt:lpstr>PowerPoint Presentation</vt:lpstr>
      <vt:lpstr>The attention layer</vt:lpstr>
      <vt:lpstr>The attention layer</vt:lpstr>
      <vt:lpstr>The attention layer</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attention layer</vt:lpstr>
      <vt:lpstr>The attention layer</vt:lpstr>
      <vt:lpstr>PowerPoint Presentation</vt:lpstr>
      <vt:lpstr>PowerPoint Presentation</vt:lpstr>
      <vt:lpstr>The attention layer</vt:lpstr>
      <vt:lpstr>The attention layer</vt:lpstr>
      <vt:lpstr>PowerPoint Presentation</vt:lpstr>
      <vt:lpstr>PowerPoint Presentation</vt:lpstr>
      <vt:lpstr>PowerPoint Presentation</vt:lpstr>
      <vt:lpstr>PowerPoint Presentation</vt:lpstr>
      <vt:lpstr>The attention layer</vt:lpstr>
      <vt:lpstr>PowerPoint Presentation</vt:lpstr>
      <vt:lpstr>PowerPoint Presentation</vt:lpstr>
      <vt:lpstr>PowerPoint Presentation</vt:lpstr>
      <vt:lpstr>PowerPoint Presentation</vt:lpstr>
      <vt:lpstr>PowerPoint Presentation</vt:lpstr>
      <vt:lpstr>PowerPoint Presentation</vt:lpstr>
      <vt:lpstr>Great news!</vt:lpstr>
      <vt:lpstr>Applications for attention/transformers</vt:lpstr>
      <vt:lpstr>The BERT word embedding</vt:lpstr>
      <vt:lpstr>Also, GPT-n embeddings</vt:lpstr>
      <vt:lpstr>Out-of-NLP applications for transformers: Image captioning </vt:lpstr>
      <vt:lpstr>Out-of-NLP applications for transformers: Video captioning</vt:lpstr>
      <vt:lpstr>Out-of-NLP applications for transformers: Handrwitten recognition</vt:lpstr>
      <vt:lpstr>On the limits of attention?</vt:lpstr>
      <vt:lpstr>Conclusion (W9S3)</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232</cp:revision>
  <dcterms:created xsi:type="dcterms:W3CDTF">2021-03-10T09:35:15Z</dcterms:created>
  <dcterms:modified xsi:type="dcterms:W3CDTF">2022-09-15T08:54:35Z</dcterms:modified>
</cp:coreProperties>
</file>